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y="5143500" cx="9144000"/>
  <p:notesSz cx="6858000" cy="9144000"/>
  <p:embeddedFontLst>
    <p:embeddedFont>
      <p:font typeface="Helvetica Neue Light"/>
      <p:regular r:id="rId60"/>
      <p:bold r:id="rId61"/>
      <p:italic r:id="rId62"/>
      <p:boldItalic r:id="rId63"/>
    </p:embeddedFont>
    <p:embeddedFont>
      <p:font typeface="DM Sans"/>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guide id="3" pos="5443">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06AC51B-A054-490F-81FE-D8854F5BE2F3}">
  <a:tblStyle styleId="{F06AC51B-A054-490F-81FE-D8854F5BE2F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5443"/>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HelveticaNeueLight-italic.fntdata"/><Relationship Id="rId61" Type="http://schemas.openxmlformats.org/officeDocument/2006/relationships/font" Target="fonts/HelveticaNeueLight-bold.fntdata"/><Relationship Id="rId20" Type="http://schemas.openxmlformats.org/officeDocument/2006/relationships/slide" Target="slides/slide13.xml"/><Relationship Id="rId64" Type="http://schemas.openxmlformats.org/officeDocument/2006/relationships/font" Target="fonts/DMSans-regular.fntdata"/><Relationship Id="rId63" Type="http://schemas.openxmlformats.org/officeDocument/2006/relationships/font" Target="fonts/HelveticaNeueLight-boldItalic.fntdata"/><Relationship Id="rId22" Type="http://schemas.openxmlformats.org/officeDocument/2006/relationships/slide" Target="slides/slide15.xml"/><Relationship Id="rId66" Type="http://schemas.openxmlformats.org/officeDocument/2006/relationships/font" Target="fonts/DMSans-italic.fntdata"/><Relationship Id="rId21" Type="http://schemas.openxmlformats.org/officeDocument/2006/relationships/slide" Target="slides/slide14.xml"/><Relationship Id="rId65" Type="http://schemas.openxmlformats.org/officeDocument/2006/relationships/font" Target="fonts/DMSans-bold.fntdata"/><Relationship Id="rId24" Type="http://schemas.openxmlformats.org/officeDocument/2006/relationships/slide" Target="slides/slide17.xml"/><Relationship Id="rId23" Type="http://schemas.openxmlformats.org/officeDocument/2006/relationships/slide" Target="slides/slide16.xml"/><Relationship Id="rId67" Type="http://schemas.openxmlformats.org/officeDocument/2006/relationships/font" Target="fonts/DMSans-boldItalic.fntdata"/><Relationship Id="rId60" Type="http://schemas.openxmlformats.org/officeDocument/2006/relationships/font" Target="fonts/HelveticaNeueLight-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e170bb9c3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e170bb9c3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e3dee8395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e3dee8395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e3dee8395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e3dee8395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e170bb9c3b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e170bb9c3b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e3dee8395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e3dee8395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e3dee8395d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e3dee8395d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e3dee8395d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e3dee8395d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e170bb9c3b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e170bb9c3b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e3dee8395d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e3dee8395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e3dee8395d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e3dee8395d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e3dee8395d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e3dee8395d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Colocar en </a:t>
            </a:r>
            <a:r>
              <a:rPr lang="pt-BR" u="sng"/>
              <a:t>la clase previa a cada preentrega.</a:t>
            </a:r>
            <a:r>
              <a:rPr lang="pt-BR"/>
              <a:t> Ajustar según número de preentrega (primera, segunda, tercera, etc.)</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e170bb9c3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e170bb9c3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e170bb9c3b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e170bb9c3b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e3dee8395d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e3dee8395d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e3dee8395d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e3dee8395d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e3dee8395d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e3dee8395d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e3dee8395d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e3dee8395d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Colocar en </a:t>
            </a:r>
            <a:r>
              <a:rPr lang="pt-BR" u="sng"/>
              <a:t>la clase previa a cada preentrega.</a:t>
            </a:r>
            <a:r>
              <a:rPr lang="pt-BR"/>
              <a:t> Ajustar según número de preentrega (primera, segunda, tercera, etc.)</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e3dee8395d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e3dee8395d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e170bb9c3b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e170bb9c3b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e3dee8395d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e3dee8395d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554197ad3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554197ad3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e3dee8395d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e3dee8395d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44d5dfd3c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44d5dfd3c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e3dee8395d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e3dee8395d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e3dee8395d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e3dee8395d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e3dee8395d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e3dee8395d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dee8395d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dee8395d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e3dee8395d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e3dee8395d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e170bb9c3b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1e170bb9c3b_0_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e170bb9c3b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g1e170bb9c3b_0_4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e170bb9c3b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e170bb9c3b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e3dee8395d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e3dee8395d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e3dee8395d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e3dee8395d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e170bb9c3b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e170bb9c3b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e3dee8395d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e3dee8395d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e3dee8395d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e3dee8395d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e3dee8395d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e3dee8395d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e3dee8395d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e3dee8395d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e3dee8395d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e3dee8395d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e170bb9c3b_0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e170bb9c3b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e170bb9c3b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e170bb9c3b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e170bb9c3b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e170bb9c3b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e170bb9c3b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g1e170bb9c3b_0_6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e170bb9c3b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e170bb9c3b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Ejemplo modelo de cómo comunicar una Actividad complementaria.</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e170bb9c3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e170bb9c3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1e170bb9c3b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1e170bb9c3b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extra. Vincular ejemplo. Hacer hincapié en que es optativa pero suma puntos para el top 10.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e170bb9c3b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e170bb9c3b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e170bb9c3b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e170bb9c3b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e170bb9c3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e170bb9c3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e170bb9c3b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e170bb9c3b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e3dee839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e3dee839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e1c75f0b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e1c75f0b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8" name="Google Shape;58;p16"/>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9" name="Shape 59"/>
        <p:cNvGrpSpPr/>
        <p:nvPr/>
      </p:nvGrpSpPr>
      <p:grpSpPr>
        <a:xfrm>
          <a:off x="0" y="0"/>
          <a:ext cx="0" cy="0"/>
          <a:chOff x="0" y="0"/>
          <a:chExt cx="0" cy="0"/>
        </a:xfrm>
      </p:grpSpPr>
      <p:pic>
        <p:nvPicPr>
          <p:cNvPr id="60" name="Google Shape;60;p1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1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 name="Google Shape;63;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68" name="Shape 68"/>
        <p:cNvGrpSpPr/>
        <p:nvPr/>
      </p:nvGrpSpPr>
      <p:grpSpPr>
        <a:xfrm>
          <a:off x="0" y="0"/>
          <a:ext cx="0" cy="0"/>
          <a:chOff x="0" y="0"/>
          <a:chExt cx="0" cy="0"/>
        </a:xfrm>
      </p:grpSpPr>
      <p:sp>
        <p:nvSpPr>
          <p:cNvPr id="69" name="Google Shape;69;p2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0" name="Google Shape;70;p2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71" name="Google Shape;71;p2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id="73" name="Google Shape;73;p21"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6" name="Google Shape;76;p22"/>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77" name="Shape 77"/>
        <p:cNvGrpSpPr/>
        <p:nvPr/>
      </p:nvGrpSpPr>
      <p:grpSpPr>
        <a:xfrm>
          <a:off x="0" y="0"/>
          <a:ext cx="0" cy="0"/>
          <a:chOff x="0" y="0"/>
          <a:chExt cx="0" cy="0"/>
        </a:xfrm>
      </p:grpSpPr>
      <p:pic>
        <p:nvPicPr>
          <p:cNvPr id="78" name="Google Shape;78;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79" name="Shape 79"/>
        <p:cNvGrpSpPr/>
        <p:nvPr/>
      </p:nvGrpSpPr>
      <p:grpSpPr>
        <a:xfrm>
          <a:off x="0" y="0"/>
          <a:ext cx="0" cy="0"/>
          <a:chOff x="0" y="0"/>
          <a:chExt cx="0" cy="0"/>
        </a:xfrm>
      </p:grpSpPr>
      <p:pic>
        <p:nvPicPr>
          <p:cNvPr id="80" name="Google Shape;80;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84" name="Shape 84"/>
        <p:cNvGrpSpPr/>
        <p:nvPr/>
      </p:nvGrpSpPr>
      <p:grpSpPr>
        <a:xfrm>
          <a:off x="0" y="0"/>
          <a:ext cx="0" cy="0"/>
          <a:chOff x="0" y="0"/>
          <a:chExt cx="0" cy="0"/>
        </a:xfrm>
      </p:grpSpPr>
      <p:pic>
        <p:nvPicPr>
          <p:cNvPr id="85" name="Google Shape;85;p2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86" name="Shape 86"/>
        <p:cNvGrpSpPr/>
        <p:nvPr/>
      </p:nvGrpSpPr>
      <p:grpSpPr>
        <a:xfrm>
          <a:off x="0" y="0"/>
          <a:ext cx="0" cy="0"/>
          <a:chOff x="0" y="0"/>
          <a:chExt cx="0" cy="0"/>
        </a:xfrm>
      </p:grpSpPr>
      <p:pic>
        <p:nvPicPr>
          <p:cNvPr id="87" name="Google Shape;87;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88" name="Shape 88"/>
        <p:cNvGrpSpPr/>
        <p:nvPr/>
      </p:nvGrpSpPr>
      <p:grpSpPr>
        <a:xfrm>
          <a:off x="0" y="0"/>
          <a:ext cx="0" cy="0"/>
          <a:chOff x="0" y="0"/>
          <a:chExt cx="0" cy="0"/>
        </a:xfrm>
      </p:grpSpPr>
      <p:pic>
        <p:nvPicPr>
          <p:cNvPr id="89" name="Google Shape;89;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90" name="Shape 90"/>
        <p:cNvGrpSpPr/>
        <p:nvPr/>
      </p:nvGrpSpPr>
      <p:grpSpPr>
        <a:xfrm>
          <a:off x="0" y="0"/>
          <a:ext cx="0" cy="0"/>
          <a:chOff x="0" y="0"/>
          <a:chExt cx="0" cy="0"/>
        </a:xfrm>
      </p:grpSpPr>
      <p:pic>
        <p:nvPicPr>
          <p:cNvPr id="91" name="Google Shape;91;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92" name="Shape 92"/>
        <p:cNvGrpSpPr/>
        <p:nvPr/>
      </p:nvGrpSpPr>
      <p:grpSpPr>
        <a:xfrm>
          <a:off x="0" y="0"/>
          <a:ext cx="0" cy="0"/>
          <a:chOff x="0" y="0"/>
          <a:chExt cx="0" cy="0"/>
        </a:xfrm>
      </p:grpSpPr>
      <p:pic>
        <p:nvPicPr>
          <p:cNvPr id="93" name="Google Shape;93;p30"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3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 name="Google Shape;96;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97" name="Shape 97"/>
        <p:cNvGrpSpPr/>
        <p:nvPr/>
      </p:nvGrpSpPr>
      <p:grpSpPr>
        <a:xfrm>
          <a:off x="0" y="0"/>
          <a:ext cx="0" cy="0"/>
          <a:chOff x="0" y="0"/>
          <a:chExt cx="0" cy="0"/>
        </a:xfrm>
      </p:grpSpPr>
      <p:pic>
        <p:nvPicPr>
          <p:cNvPr id="98" name="Google Shape;98;p3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99" name="Shape 99"/>
        <p:cNvGrpSpPr/>
        <p:nvPr/>
      </p:nvGrpSpPr>
      <p:grpSpPr>
        <a:xfrm>
          <a:off x="0" y="0"/>
          <a:ext cx="0" cy="0"/>
          <a:chOff x="0" y="0"/>
          <a:chExt cx="0" cy="0"/>
        </a:xfrm>
      </p:grpSpPr>
      <p:pic>
        <p:nvPicPr>
          <p:cNvPr id="100" name="Google Shape;100;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101" name="Shape 101"/>
        <p:cNvGrpSpPr/>
        <p:nvPr/>
      </p:nvGrpSpPr>
      <p:grpSpPr>
        <a:xfrm>
          <a:off x="0" y="0"/>
          <a:ext cx="0" cy="0"/>
          <a:chOff x="0" y="0"/>
          <a:chExt cx="0" cy="0"/>
        </a:xfrm>
      </p:grpSpPr>
      <p:pic>
        <p:nvPicPr>
          <p:cNvPr id="102" name="Google Shape;102;p3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3.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6" Type="http://schemas.openxmlformats.org/officeDocument/2006/relationships/theme" Target="../theme/theme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4" name="Shape 64"/>
        <p:cNvGrpSpPr/>
        <p:nvPr/>
      </p:nvGrpSpPr>
      <p:grpSpPr>
        <a:xfrm>
          <a:off x="0" y="0"/>
          <a:ext cx="0" cy="0"/>
          <a:chOff x="0" y="0"/>
          <a:chExt cx="0" cy="0"/>
        </a:xfrm>
      </p:grpSpPr>
      <p:sp>
        <p:nvSpPr>
          <p:cNvPr id="65" name="Google Shape;6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6" name="Google Shape;66;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67" name="Google Shape;6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8.png"/><Relationship Id="rId4"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image" Target="../media/image29.png"/><Relationship Id="rId7"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39.png"/><Relationship Id="rId4" Type="http://schemas.openxmlformats.org/officeDocument/2006/relationships/image" Target="../media/image2.png"/><Relationship Id="rId5" Type="http://schemas.openxmlformats.org/officeDocument/2006/relationships/image" Target="../media/image37.png"/><Relationship Id="rId6" Type="http://schemas.openxmlformats.org/officeDocument/2006/relationships/image" Target="../media/image36.png"/><Relationship Id="rId7"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2.png"/><Relationship Id="rId5"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39.png"/><Relationship Id="rId4" Type="http://schemas.openxmlformats.org/officeDocument/2006/relationships/image" Target="../media/image2.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2.png"/><Relationship Id="rId5" Type="http://schemas.openxmlformats.org/officeDocument/2006/relationships/image" Target="../media/image40.png"/><Relationship Id="rId6"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2.png"/><Relationship Id="rId5" Type="http://schemas.openxmlformats.org/officeDocument/2006/relationships/image" Target="../media/image45.png"/><Relationship Id="rId6" Type="http://schemas.openxmlformats.org/officeDocument/2006/relationships/image" Target="../media/image42.png"/><Relationship Id="rId7" Type="http://schemas.openxmlformats.org/officeDocument/2006/relationships/image" Target="../media/image5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50.png"/><Relationship Id="rId5" Type="http://schemas.openxmlformats.org/officeDocument/2006/relationships/image" Target="../media/image6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2.png"/><Relationship Id="rId5" Type="http://schemas.openxmlformats.org/officeDocument/2006/relationships/image" Target="../media/image51.png"/><Relationship Id="rId6"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2.png"/><Relationship Id="rId5" Type="http://schemas.openxmlformats.org/officeDocument/2006/relationships/image" Target="../media/image55.png"/><Relationship Id="rId6"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2.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48.png"/><Relationship Id="rId8"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39.png"/><Relationship Id="rId4" Type="http://schemas.openxmlformats.org/officeDocument/2006/relationships/image" Target="../media/image2.png"/><Relationship Id="rId5" Type="http://schemas.openxmlformats.org/officeDocument/2006/relationships/image" Target="../media/image54.png"/><Relationship Id="rId6" Type="http://schemas.openxmlformats.org/officeDocument/2006/relationships/image" Target="../media/image52.png"/><Relationship Id="rId7"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2.png"/><Relationship Id="rId5" Type="http://schemas.openxmlformats.org/officeDocument/2006/relationships/image" Target="../media/image73.png"/><Relationship Id="rId6"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62.png"/><Relationship Id="rId4" Type="http://schemas.openxmlformats.org/officeDocument/2006/relationships/image" Target="../media/image77.png"/><Relationship Id="rId5" Type="http://schemas.openxmlformats.org/officeDocument/2006/relationships/image" Target="../media/image79.png"/><Relationship Id="rId6" Type="http://schemas.openxmlformats.org/officeDocument/2006/relationships/image" Target="../media/image7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2.png"/><Relationship Id="rId5" Type="http://schemas.openxmlformats.org/officeDocument/2006/relationships/image" Target="../media/image76.png"/><Relationship Id="rId6"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2.png"/><Relationship Id="rId5" Type="http://schemas.openxmlformats.org/officeDocument/2006/relationships/image" Target="../media/image80.png"/><Relationship Id="rId6" Type="http://schemas.openxmlformats.org/officeDocument/2006/relationships/image" Target="../media/image6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2.png"/><Relationship Id="rId5" Type="http://schemas.openxmlformats.org/officeDocument/2006/relationships/image" Target="../media/image69.png"/><Relationship Id="rId6"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39.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39.png"/><Relationship Id="rId4" Type="http://schemas.openxmlformats.org/officeDocument/2006/relationships/image" Target="../media/image2.png"/><Relationship Id="rId5" Type="http://schemas.openxmlformats.org/officeDocument/2006/relationships/image" Target="../media/image70.png"/><Relationship Id="rId6" Type="http://schemas.openxmlformats.org/officeDocument/2006/relationships/image" Target="../media/image6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39.png"/><Relationship Id="rId4" Type="http://schemas.openxmlformats.org/officeDocument/2006/relationships/image" Target="../media/image2.png"/><Relationship Id="rId5" Type="http://schemas.openxmlformats.org/officeDocument/2006/relationships/image" Target="../media/image82.png"/><Relationship Id="rId6" Type="http://schemas.openxmlformats.org/officeDocument/2006/relationships/image" Target="../media/image8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hyperlink" Target="http://www.youtube.com/watch?v=aa5TJ9OrbO8" TargetMode="External"/><Relationship Id="rId4" Type="http://schemas.openxmlformats.org/officeDocument/2006/relationships/image" Target="../media/image7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hyperlink" Target="http://www.youtube.com/watch?v=48lBrNMxjUQ" TargetMode="External"/><Relationship Id="rId4" Type="http://schemas.openxmlformats.org/officeDocument/2006/relationships/image" Target="../media/image6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39.png"/><Relationship Id="rId4" Type="http://schemas.openxmlformats.org/officeDocument/2006/relationships/image" Target="../media/image2.png"/><Relationship Id="rId5" Type="http://schemas.openxmlformats.org/officeDocument/2006/relationships/image" Target="../media/image81.png"/><Relationship Id="rId6" Type="http://schemas.openxmlformats.org/officeDocument/2006/relationships/image" Target="../media/image8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 Id="rId3" Type="http://schemas.openxmlformats.org/officeDocument/2006/relationships/image" Target="../media/image39.png"/><Relationship Id="rId4" Type="http://schemas.openxmlformats.org/officeDocument/2006/relationships/image" Target="../media/image2.png"/><Relationship Id="rId5" Type="http://schemas.openxmlformats.org/officeDocument/2006/relationships/image" Target="../media/image8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 Id="rId3" Type="http://schemas.openxmlformats.org/officeDocument/2006/relationships/image" Target="../media/image39.png"/><Relationship Id="rId4" Type="http://schemas.openxmlformats.org/officeDocument/2006/relationships/image" Target="../media/image2.png"/><Relationship Id="rId5" Type="http://schemas.openxmlformats.org/officeDocument/2006/relationships/image" Target="../media/image89.png"/><Relationship Id="rId6" Type="http://schemas.openxmlformats.org/officeDocument/2006/relationships/image" Target="../media/image9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39.png"/><Relationship Id="rId4" Type="http://schemas.openxmlformats.org/officeDocument/2006/relationships/image" Target="../media/image2.png"/><Relationship Id="rId5" Type="http://schemas.openxmlformats.org/officeDocument/2006/relationships/image" Target="../media/image90.png"/><Relationship Id="rId6" Type="http://schemas.openxmlformats.org/officeDocument/2006/relationships/image" Target="../media/image8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 Id="rId3" Type="http://schemas.openxmlformats.org/officeDocument/2006/relationships/image" Target="../media/image39.png"/><Relationship Id="rId4" Type="http://schemas.openxmlformats.org/officeDocument/2006/relationships/image" Target="../media/image2.png"/><Relationship Id="rId5" Type="http://schemas.openxmlformats.org/officeDocument/2006/relationships/image" Target="../media/image91.png"/><Relationship Id="rId6" Type="http://schemas.openxmlformats.org/officeDocument/2006/relationships/image" Target="../media/image9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7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 Id="rId3" Type="http://schemas.openxmlformats.org/officeDocument/2006/relationships/image" Target="../media/image74.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image" Target="../media/image88.png"/><Relationship Id="rId4" Type="http://schemas.openxmlformats.org/officeDocument/2006/relationships/image" Target="../media/image86.png"/><Relationship Id="rId5" Type="http://schemas.openxmlformats.org/officeDocument/2006/relationships/image" Target="../media/image92.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7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47.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35"/>
          <p:cNvSpPr txBox="1"/>
          <p:nvPr/>
        </p:nvSpPr>
        <p:spPr>
          <a:xfrm>
            <a:off x="341250" y="1701150"/>
            <a:ext cx="4499100" cy="91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300">
                <a:solidFill>
                  <a:srgbClr val="EAFF6A"/>
                </a:solidFill>
                <a:latin typeface="DM Sans"/>
                <a:ea typeface="DM Sans"/>
                <a:cs typeface="DM Sans"/>
                <a:sym typeface="DM Sans"/>
              </a:rPr>
              <a:t>Boas-</a:t>
            </a:r>
            <a:r>
              <a:rPr b="1" lang="pt-BR" sz="5300">
                <a:solidFill>
                  <a:srgbClr val="EAFF6A"/>
                </a:solidFill>
                <a:latin typeface="DM Sans"/>
                <a:ea typeface="DM Sans"/>
                <a:cs typeface="DM Sans"/>
                <a:sym typeface="DM Sans"/>
              </a:rPr>
              <a:t>vindas</a:t>
            </a:r>
            <a:r>
              <a:rPr b="1" lang="pt-BR" sz="5300">
                <a:solidFill>
                  <a:srgbClr val="EAFF6A"/>
                </a:solidFill>
                <a:latin typeface="DM Sans"/>
                <a:ea typeface="DM Sans"/>
                <a:cs typeface="DM Sans"/>
                <a:sym typeface="DM Sans"/>
              </a:rPr>
              <a:t>!</a:t>
            </a:r>
            <a:endParaRPr b="1" sz="5300">
              <a:solidFill>
                <a:srgbClr val="EAFF6A"/>
              </a:solidFill>
              <a:latin typeface="DM Sans"/>
              <a:ea typeface="DM Sans"/>
              <a:cs typeface="DM Sans"/>
              <a:sym typeface="DM Sans"/>
            </a:endParaRPr>
          </a:p>
        </p:txBody>
      </p:sp>
      <p:sp>
        <p:nvSpPr>
          <p:cNvPr id="108" name="Google Shape;108;p35"/>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109" name="Google Shape;109;p35"/>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110" name="Google Shape;110;p35"/>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111" name="Google Shape;111;p35"/>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5"/>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5"/>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 name="Google Shape;114;p35"/>
          <p:cNvPicPr preferRelativeResize="0"/>
          <p:nvPr/>
        </p:nvPicPr>
        <p:blipFill rotWithShape="1">
          <a:blip r:embed="rId4">
            <a:alphaModFix/>
          </a:blip>
          <a:srcRect b="19897" l="49259" r="0" t="0"/>
          <a:stretch/>
        </p:blipFill>
        <p:spPr>
          <a:xfrm>
            <a:off x="7186529" y="823744"/>
            <a:ext cx="1069204" cy="919911"/>
          </a:xfrm>
          <a:prstGeom prst="rect">
            <a:avLst/>
          </a:prstGeom>
          <a:noFill/>
          <a:ln>
            <a:noFill/>
          </a:ln>
        </p:spPr>
      </p:pic>
      <p:sp>
        <p:nvSpPr>
          <p:cNvPr id="115" name="Google Shape;115;p35"/>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sp>
        <p:nvSpPr>
          <p:cNvPr id="116" name="Google Shape;116;p35"/>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pic>
        <p:nvPicPr>
          <p:cNvPr id="117" name="Google Shape;117;p35"/>
          <p:cNvPicPr preferRelativeResize="0"/>
          <p:nvPr/>
        </p:nvPicPr>
        <p:blipFill rotWithShape="1">
          <a:blip r:embed="rId5">
            <a:alphaModFix/>
          </a:blip>
          <a:srcRect b="0" l="8872" r="7347" t="0"/>
          <a:stretch/>
        </p:blipFill>
        <p:spPr>
          <a:xfrm>
            <a:off x="7186525" y="2022138"/>
            <a:ext cx="1069200" cy="957200"/>
          </a:xfrm>
          <a:prstGeom prst="rect">
            <a:avLst/>
          </a:prstGeom>
          <a:noFill/>
          <a:ln>
            <a:noFill/>
          </a:ln>
        </p:spPr>
      </p:pic>
      <p:sp>
        <p:nvSpPr>
          <p:cNvPr id="118" name="Google Shape;118;p35"/>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pic>
        <p:nvPicPr>
          <p:cNvPr id="119" name="Google Shape;119;p35"/>
          <p:cNvPicPr preferRelativeResize="0"/>
          <p:nvPr/>
        </p:nvPicPr>
        <p:blipFill rotWithShape="1">
          <a:blip r:embed="rId6">
            <a:alphaModFix/>
          </a:blip>
          <a:srcRect b="43822" l="0" r="0" t="10314"/>
          <a:stretch/>
        </p:blipFill>
        <p:spPr>
          <a:xfrm>
            <a:off x="7186513" y="3282462"/>
            <a:ext cx="1069225" cy="870625"/>
          </a:xfrm>
          <a:prstGeom prst="rect">
            <a:avLst/>
          </a:prstGeom>
          <a:noFill/>
          <a:ln>
            <a:noFill/>
          </a:ln>
        </p:spPr>
      </p:pic>
      <p:pic>
        <p:nvPicPr>
          <p:cNvPr id="120" name="Google Shape;120;p35"/>
          <p:cNvPicPr preferRelativeResize="0"/>
          <p:nvPr/>
        </p:nvPicPr>
        <p:blipFill rotWithShape="1">
          <a:blip r:embed="rId7">
            <a:alphaModFix/>
          </a:blip>
          <a:srcRect b="3455" l="0" r="0" t="32556"/>
          <a:stretch/>
        </p:blipFill>
        <p:spPr>
          <a:xfrm>
            <a:off x="7186525" y="823750"/>
            <a:ext cx="1069200" cy="95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4"/>
          <p:cNvSpPr/>
          <p:nvPr/>
        </p:nvSpPr>
        <p:spPr>
          <a:xfrm>
            <a:off x="566950" y="1019300"/>
            <a:ext cx="2376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Variáveis</a:t>
            </a:r>
            <a:endParaRPr b="1" sz="4000">
              <a:solidFill>
                <a:schemeClr val="dk1"/>
              </a:solidFill>
              <a:latin typeface="DM Sans"/>
              <a:ea typeface="DM Sans"/>
              <a:cs typeface="DM Sans"/>
              <a:sym typeface="DM Sans"/>
            </a:endParaRPr>
          </a:p>
        </p:txBody>
      </p:sp>
      <p:sp>
        <p:nvSpPr>
          <p:cNvPr id="186" name="Google Shape;186;p44"/>
          <p:cNvSpPr txBox="1"/>
          <p:nvPr/>
        </p:nvSpPr>
        <p:spPr>
          <a:xfrm>
            <a:off x="473350" y="1908175"/>
            <a:ext cx="3834600" cy="2322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pt-BR" sz="1350">
                <a:solidFill>
                  <a:schemeClr val="dk1"/>
                </a:solidFill>
                <a:latin typeface="DM Sans"/>
                <a:ea typeface="DM Sans"/>
                <a:cs typeface="DM Sans"/>
                <a:sym typeface="DM Sans"/>
              </a:rPr>
              <a:t>Inteira</a:t>
            </a:r>
            <a:r>
              <a:rPr lang="pt-BR" sz="1350">
                <a:solidFill>
                  <a:schemeClr val="dk1"/>
                </a:solidFill>
                <a:latin typeface="DM Sans"/>
                <a:ea typeface="DM Sans"/>
                <a:cs typeface="DM Sans"/>
                <a:sym typeface="DM Sans"/>
              </a:rPr>
              <a:t>: variável que pode armazenar apenas números inteiros (ou seja, números sem casas decimais)</a:t>
            </a:r>
            <a:endParaRPr sz="1350">
              <a:solidFill>
                <a:srgbClr val="9CDCFE"/>
              </a:solidFill>
              <a:highlight>
                <a:srgbClr val="1E1E1E"/>
              </a:highlight>
              <a:latin typeface="DM Sans"/>
              <a:ea typeface="DM Sans"/>
              <a:cs typeface="DM Sans"/>
              <a:sym typeface="DM Sans"/>
            </a:endParaRPr>
          </a:p>
          <a:p>
            <a:pPr indent="0" lvl="0" marL="0" rtl="0" algn="l">
              <a:lnSpc>
                <a:spcPct val="135714"/>
              </a:lnSpc>
              <a:spcBef>
                <a:spcPts val="0"/>
              </a:spcBef>
              <a:spcAft>
                <a:spcPts val="0"/>
              </a:spcAft>
              <a:buNone/>
            </a:pPr>
            <a:r>
              <a:rPr lang="pt-BR" sz="1200">
                <a:solidFill>
                  <a:srgbClr val="9CDCFE"/>
                </a:solidFill>
                <a:highlight>
                  <a:srgbClr val="1E1E1E"/>
                </a:highlight>
                <a:latin typeface="DM Sans"/>
                <a:ea typeface="DM Sans"/>
                <a:cs typeface="DM Sans"/>
                <a:sym typeface="DM Sans"/>
              </a:rPr>
              <a:t> var_int</a:t>
            </a:r>
            <a:r>
              <a:rPr lang="pt-BR" sz="1200">
                <a:solidFill>
                  <a:srgbClr val="D4D4D4"/>
                </a:solidFill>
                <a:highlight>
                  <a:srgbClr val="1E1E1E"/>
                </a:highlight>
                <a:latin typeface="DM Sans"/>
                <a:ea typeface="DM Sans"/>
                <a:cs typeface="DM Sans"/>
                <a:sym typeface="DM Sans"/>
              </a:rPr>
              <a:t> = 2   </a:t>
            </a:r>
            <a:r>
              <a:rPr lang="pt-BR" sz="1200">
                <a:solidFill>
                  <a:srgbClr val="B5CEA8"/>
                </a:solidFill>
                <a:highlight>
                  <a:srgbClr val="1E1E1E"/>
                </a:highlight>
                <a:latin typeface="DM Sans"/>
                <a:ea typeface="DM Sans"/>
                <a:cs typeface="DM Sans"/>
                <a:sym typeface="DM Sans"/>
              </a:rPr>
              <a:t> </a:t>
            </a:r>
            <a:endParaRPr sz="1200">
              <a:solidFill>
                <a:srgbClr val="B5CEA8"/>
              </a:solidFill>
              <a:highlight>
                <a:srgbClr val="1E1E1E"/>
              </a:highlight>
              <a:latin typeface="DM Sans"/>
              <a:ea typeface="DM Sans"/>
              <a:cs typeface="DM Sans"/>
              <a:sym typeface="DM Sans"/>
            </a:endParaRPr>
          </a:p>
          <a:p>
            <a:pPr indent="0" lvl="0" marL="0" rtl="0" algn="l">
              <a:lnSpc>
                <a:spcPct val="135714"/>
              </a:lnSpc>
              <a:spcBef>
                <a:spcPts val="0"/>
              </a:spcBef>
              <a:spcAft>
                <a:spcPts val="0"/>
              </a:spcAft>
              <a:buNone/>
            </a:pPr>
            <a:r>
              <a:t/>
            </a:r>
            <a:endParaRPr b="1">
              <a:solidFill>
                <a:schemeClr val="dk1"/>
              </a:solidFill>
              <a:latin typeface="DM Sans"/>
              <a:ea typeface="DM Sans"/>
              <a:cs typeface="DM Sans"/>
              <a:sym typeface="DM Sans"/>
            </a:endParaRPr>
          </a:p>
          <a:p>
            <a:pPr indent="0" lvl="0" marL="0" rtl="0" algn="l">
              <a:lnSpc>
                <a:spcPct val="135714"/>
              </a:lnSpc>
              <a:spcBef>
                <a:spcPts val="0"/>
              </a:spcBef>
              <a:spcAft>
                <a:spcPts val="0"/>
              </a:spcAft>
              <a:buNone/>
            </a:pPr>
            <a:r>
              <a:rPr b="1" lang="pt-BR" sz="1350">
                <a:solidFill>
                  <a:schemeClr val="dk1"/>
                </a:solidFill>
                <a:latin typeface="DM Sans"/>
                <a:ea typeface="DM Sans"/>
                <a:cs typeface="DM Sans"/>
                <a:sym typeface="DM Sans"/>
              </a:rPr>
              <a:t>Float</a:t>
            </a:r>
            <a:r>
              <a:rPr lang="pt-BR" sz="1350">
                <a:solidFill>
                  <a:schemeClr val="dk1"/>
                </a:solidFill>
                <a:latin typeface="DM Sans"/>
                <a:ea typeface="DM Sans"/>
                <a:cs typeface="DM Sans"/>
                <a:sym typeface="DM Sans"/>
              </a:rPr>
              <a:t>: (ou de ponto flutuante) é uma variável que pode armazenar números decimais. </a:t>
            </a:r>
            <a:endParaRPr sz="1350">
              <a:solidFill>
                <a:srgbClr val="B5CEA8"/>
              </a:solidFill>
              <a:highlight>
                <a:srgbClr val="1E1E1E"/>
              </a:highlight>
              <a:latin typeface="DM Sans"/>
              <a:ea typeface="DM Sans"/>
              <a:cs typeface="DM Sans"/>
              <a:sym typeface="DM Sans"/>
            </a:endParaRPr>
          </a:p>
          <a:p>
            <a:pPr indent="0" lvl="0" marL="0" rtl="0" algn="l">
              <a:lnSpc>
                <a:spcPct val="135714"/>
              </a:lnSpc>
              <a:spcBef>
                <a:spcPts val="0"/>
              </a:spcBef>
              <a:spcAft>
                <a:spcPts val="0"/>
              </a:spcAft>
              <a:buNone/>
            </a:pPr>
            <a:r>
              <a:rPr lang="pt-BR" sz="1200">
                <a:solidFill>
                  <a:srgbClr val="9CDCFE"/>
                </a:solidFill>
                <a:highlight>
                  <a:srgbClr val="1E1E1E"/>
                </a:highlight>
                <a:latin typeface="DM Sans"/>
                <a:ea typeface="DM Sans"/>
                <a:cs typeface="DM Sans"/>
                <a:sym typeface="DM Sans"/>
              </a:rPr>
              <a:t> var_float</a:t>
            </a:r>
            <a:r>
              <a:rPr lang="pt-BR" sz="1200">
                <a:solidFill>
                  <a:srgbClr val="D4D4D4"/>
                </a:solidFill>
                <a:highlight>
                  <a:srgbClr val="1E1E1E"/>
                </a:highlight>
                <a:latin typeface="DM Sans"/>
                <a:ea typeface="DM Sans"/>
                <a:cs typeface="DM Sans"/>
                <a:sym typeface="DM Sans"/>
              </a:rPr>
              <a:t> = </a:t>
            </a:r>
            <a:r>
              <a:rPr lang="pt-BR" sz="1200">
                <a:solidFill>
                  <a:srgbClr val="B5CEA8"/>
                </a:solidFill>
                <a:highlight>
                  <a:srgbClr val="1E1E1E"/>
                </a:highlight>
                <a:latin typeface="DM Sans"/>
                <a:ea typeface="DM Sans"/>
                <a:cs typeface="DM Sans"/>
                <a:sym typeface="DM Sans"/>
              </a:rPr>
              <a:t>2.0</a:t>
            </a:r>
            <a:endParaRPr sz="1350">
              <a:latin typeface="DM Sans"/>
              <a:ea typeface="DM Sans"/>
              <a:cs typeface="DM Sans"/>
              <a:sym typeface="DM Sans"/>
            </a:endParaRPr>
          </a:p>
        </p:txBody>
      </p:sp>
      <p:sp>
        <p:nvSpPr>
          <p:cNvPr id="187" name="Google Shape;187;p44"/>
          <p:cNvSpPr txBox="1"/>
          <p:nvPr/>
        </p:nvSpPr>
        <p:spPr>
          <a:xfrm>
            <a:off x="4527575" y="1908175"/>
            <a:ext cx="3834600" cy="2322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b="1" lang="pt-BR" sz="1350">
                <a:solidFill>
                  <a:schemeClr val="dk1"/>
                </a:solidFill>
                <a:latin typeface="DM Sans"/>
                <a:ea typeface="DM Sans"/>
                <a:cs typeface="DM Sans"/>
                <a:sym typeface="DM Sans"/>
              </a:rPr>
              <a:t>String</a:t>
            </a:r>
            <a:r>
              <a:rPr lang="pt-BR" sz="1350">
                <a:solidFill>
                  <a:schemeClr val="dk1"/>
                </a:solidFill>
                <a:latin typeface="DM Sans"/>
                <a:ea typeface="DM Sans"/>
                <a:cs typeface="DM Sans"/>
                <a:sym typeface="DM Sans"/>
              </a:rPr>
              <a:t>: (ou cadeia de caracteres) em programação é uma variável que pode armazenar texto.</a:t>
            </a:r>
            <a:endParaRPr sz="1350">
              <a:solidFill>
                <a:srgbClr val="B5CEA8"/>
              </a:solidFill>
              <a:highlight>
                <a:srgbClr val="1E1E1E"/>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lang="pt-BR" sz="1200">
                <a:solidFill>
                  <a:srgbClr val="9CDCFE"/>
                </a:solidFill>
                <a:highlight>
                  <a:srgbClr val="1E1E1E"/>
                </a:highlight>
                <a:latin typeface="DM Sans"/>
                <a:ea typeface="DM Sans"/>
                <a:cs typeface="DM Sans"/>
                <a:sym typeface="DM Sans"/>
              </a:rPr>
              <a:t> var_str</a:t>
            </a:r>
            <a:r>
              <a:rPr lang="pt-BR" sz="1200">
                <a:solidFill>
                  <a:srgbClr val="D4D4D4"/>
                </a:solidFill>
                <a:highlight>
                  <a:srgbClr val="1E1E1E"/>
                </a:highlight>
                <a:latin typeface="DM Sans"/>
                <a:ea typeface="DM Sans"/>
                <a:cs typeface="DM Sans"/>
                <a:sym typeface="DM Sans"/>
              </a:rPr>
              <a:t> = </a:t>
            </a:r>
            <a:r>
              <a:rPr lang="pt-BR" sz="1200">
                <a:solidFill>
                  <a:srgbClr val="CE9178"/>
                </a:solidFill>
                <a:highlight>
                  <a:srgbClr val="1E1E1E"/>
                </a:highlight>
                <a:latin typeface="DM Sans"/>
                <a:ea typeface="DM Sans"/>
                <a:cs typeface="DM Sans"/>
                <a:sym typeface="DM Sans"/>
              </a:rPr>
              <a:t>"Don't panic"</a:t>
            </a:r>
            <a:endParaRPr sz="1200">
              <a:solidFill>
                <a:srgbClr val="CE9178"/>
              </a:solidFill>
              <a:highlight>
                <a:srgbClr val="1E1E1E"/>
              </a:highlight>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35714"/>
              </a:lnSpc>
              <a:spcBef>
                <a:spcPts val="0"/>
              </a:spcBef>
              <a:spcAft>
                <a:spcPts val="0"/>
              </a:spcAft>
              <a:buClr>
                <a:schemeClr val="dk1"/>
              </a:buClr>
              <a:buSzPts val="1100"/>
              <a:buFont typeface="Arial"/>
              <a:buNone/>
            </a:pPr>
            <a:r>
              <a:rPr b="1" lang="pt-BR" sz="1350">
                <a:solidFill>
                  <a:schemeClr val="dk1"/>
                </a:solidFill>
                <a:latin typeface="DM Sans"/>
                <a:ea typeface="DM Sans"/>
                <a:cs typeface="DM Sans"/>
                <a:sym typeface="DM Sans"/>
              </a:rPr>
              <a:t>Booleana</a:t>
            </a:r>
            <a:r>
              <a:rPr lang="pt-BR" sz="1350">
                <a:solidFill>
                  <a:schemeClr val="dk1"/>
                </a:solidFill>
                <a:latin typeface="DM Sans"/>
                <a:ea typeface="DM Sans"/>
                <a:cs typeface="DM Sans"/>
                <a:sym typeface="DM Sans"/>
              </a:rPr>
              <a:t>: pode armazenar apenas dois valores possíveis: "True" ou "False"</a:t>
            </a:r>
            <a:endParaRPr sz="1350">
              <a:solidFill>
                <a:srgbClr val="CE9178"/>
              </a:solidFill>
              <a:highlight>
                <a:srgbClr val="1E1E1E"/>
              </a:highlight>
              <a:latin typeface="DM Sans"/>
              <a:ea typeface="DM Sans"/>
              <a:cs typeface="DM Sans"/>
              <a:sym typeface="DM Sans"/>
            </a:endParaRPr>
          </a:p>
          <a:p>
            <a:pPr indent="0" lvl="0" marL="0" rtl="0" algn="l">
              <a:lnSpc>
                <a:spcPct val="135714"/>
              </a:lnSpc>
              <a:spcBef>
                <a:spcPts val="0"/>
              </a:spcBef>
              <a:spcAft>
                <a:spcPts val="0"/>
              </a:spcAft>
              <a:buNone/>
            </a:pPr>
            <a:r>
              <a:rPr lang="pt-BR" sz="1200">
                <a:solidFill>
                  <a:srgbClr val="9CDCFE"/>
                </a:solidFill>
                <a:highlight>
                  <a:srgbClr val="1E1E1E"/>
                </a:highlight>
                <a:latin typeface="DM Sans"/>
                <a:ea typeface="DM Sans"/>
                <a:cs typeface="DM Sans"/>
                <a:sym typeface="DM Sans"/>
              </a:rPr>
              <a:t> var_bool</a:t>
            </a:r>
            <a:r>
              <a:rPr lang="pt-BR" sz="1200">
                <a:solidFill>
                  <a:srgbClr val="D4D4D4"/>
                </a:solidFill>
                <a:highlight>
                  <a:srgbClr val="1E1E1E"/>
                </a:highlight>
                <a:latin typeface="DM Sans"/>
                <a:ea typeface="DM Sans"/>
                <a:cs typeface="DM Sans"/>
                <a:sym typeface="DM Sans"/>
              </a:rPr>
              <a:t> = </a:t>
            </a:r>
            <a:r>
              <a:rPr lang="pt-BR" sz="1200">
                <a:solidFill>
                  <a:srgbClr val="569CD6"/>
                </a:solidFill>
                <a:highlight>
                  <a:srgbClr val="1E1E1E"/>
                </a:highlight>
                <a:latin typeface="DM Sans"/>
                <a:ea typeface="DM Sans"/>
                <a:cs typeface="DM Sans"/>
                <a:sym typeface="DM Sans"/>
              </a:rPr>
              <a:t>True</a:t>
            </a:r>
            <a:endParaRPr sz="1350">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5"/>
          <p:cNvSpPr/>
          <p:nvPr/>
        </p:nvSpPr>
        <p:spPr>
          <a:xfrm>
            <a:off x="566950" y="1488700"/>
            <a:ext cx="2376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45"/>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194" name="Google Shape;194;p45"/>
          <p:cNvPicPr preferRelativeResize="0"/>
          <p:nvPr/>
        </p:nvPicPr>
        <p:blipFill>
          <a:blip r:embed="rId4">
            <a:alphaModFix/>
          </a:blip>
          <a:stretch>
            <a:fillRect/>
          </a:stretch>
        </p:blipFill>
        <p:spPr>
          <a:xfrm>
            <a:off x="7811413" y="4692275"/>
            <a:ext cx="1150750" cy="267575"/>
          </a:xfrm>
          <a:prstGeom prst="rect">
            <a:avLst/>
          </a:prstGeom>
          <a:noFill/>
          <a:ln>
            <a:noFill/>
          </a:ln>
        </p:spPr>
      </p:pic>
      <p:pic>
        <p:nvPicPr>
          <p:cNvPr id="195" name="Google Shape;195;p45"/>
          <p:cNvPicPr preferRelativeResize="0"/>
          <p:nvPr/>
        </p:nvPicPr>
        <p:blipFill>
          <a:blip r:embed="rId5">
            <a:alphaModFix/>
          </a:blip>
          <a:stretch>
            <a:fillRect/>
          </a:stretch>
        </p:blipFill>
        <p:spPr>
          <a:xfrm>
            <a:off x="6367962" y="1825674"/>
            <a:ext cx="2254759" cy="1236350"/>
          </a:xfrm>
          <a:prstGeom prst="rect">
            <a:avLst/>
          </a:prstGeom>
          <a:noFill/>
          <a:ln>
            <a:noFill/>
          </a:ln>
        </p:spPr>
      </p:pic>
      <p:pic>
        <p:nvPicPr>
          <p:cNvPr id="196" name="Google Shape;196;p45"/>
          <p:cNvPicPr preferRelativeResize="0"/>
          <p:nvPr/>
        </p:nvPicPr>
        <p:blipFill>
          <a:blip r:embed="rId6">
            <a:alphaModFix/>
          </a:blip>
          <a:stretch>
            <a:fillRect/>
          </a:stretch>
        </p:blipFill>
        <p:spPr>
          <a:xfrm>
            <a:off x="6367963" y="3131075"/>
            <a:ext cx="1877525" cy="1492150"/>
          </a:xfrm>
          <a:prstGeom prst="rect">
            <a:avLst/>
          </a:prstGeom>
          <a:noFill/>
          <a:ln>
            <a:noFill/>
          </a:ln>
        </p:spPr>
      </p:pic>
      <p:pic>
        <p:nvPicPr>
          <p:cNvPr id="197" name="Google Shape;197;p45"/>
          <p:cNvPicPr preferRelativeResize="0"/>
          <p:nvPr/>
        </p:nvPicPr>
        <p:blipFill rotWithShape="1">
          <a:blip r:embed="rId7">
            <a:alphaModFix/>
          </a:blip>
          <a:srcRect b="0" l="0" r="0" t="14763"/>
          <a:stretch/>
        </p:blipFill>
        <p:spPr>
          <a:xfrm>
            <a:off x="6367963" y="520275"/>
            <a:ext cx="1830050" cy="1236350"/>
          </a:xfrm>
          <a:prstGeom prst="rect">
            <a:avLst/>
          </a:prstGeom>
          <a:noFill/>
          <a:ln>
            <a:noFill/>
          </a:ln>
        </p:spPr>
      </p:pic>
      <p:sp>
        <p:nvSpPr>
          <p:cNvPr id="198" name="Google Shape;198;p4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Variáveis</a:t>
            </a:r>
            <a:endParaRPr b="1" sz="4000">
              <a:solidFill>
                <a:schemeClr val="dk1"/>
              </a:solidFill>
              <a:latin typeface="DM Sans"/>
              <a:ea typeface="DM Sans"/>
              <a:cs typeface="DM Sans"/>
              <a:sym typeface="DM Sans"/>
            </a:endParaRPr>
          </a:p>
        </p:txBody>
      </p:sp>
      <p:sp>
        <p:nvSpPr>
          <p:cNvPr id="199" name="Google Shape;199;p45"/>
          <p:cNvSpPr txBox="1"/>
          <p:nvPr/>
        </p:nvSpPr>
        <p:spPr>
          <a:xfrm>
            <a:off x="457725" y="2211625"/>
            <a:ext cx="47301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Observações de Variáveis: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latin typeface="DM Sans"/>
                <a:ea typeface="DM Sans"/>
                <a:cs typeface="DM Sans"/>
                <a:sym typeface="DM Sans"/>
              </a:rPr>
              <a:t>"nome" e "Nome" são </a:t>
            </a:r>
            <a:r>
              <a:rPr b="1" lang="pt-BR" sz="1350">
                <a:highlight>
                  <a:srgbClr val="EAFF6A"/>
                </a:highlight>
                <a:latin typeface="DM Sans"/>
                <a:ea typeface="DM Sans"/>
                <a:cs typeface="DM Sans"/>
                <a:sym typeface="DM Sans"/>
              </a:rPr>
              <a:t>variáveis diferentes;</a:t>
            </a:r>
            <a:endParaRPr b="1" sz="1350">
              <a:highlight>
                <a:srgbClr val="EAFF6A"/>
              </a:highlight>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b="1" lang="pt-BR" sz="1350">
                <a:latin typeface="DM Sans"/>
                <a:ea typeface="DM Sans"/>
                <a:cs typeface="DM Sans"/>
                <a:sym typeface="DM Sans"/>
              </a:rPr>
              <a:t>Não podem</a:t>
            </a:r>
            <a:r>
              <a:rPr lang="pt-BR" sz="1350">
                <a:latin typeface="DM Sans"/>
                <a:ea typeface="DM Sans"/>
                <a:cs typeface="DM Sans"/>
                <a:sym typeface="DM Sans"/>
              </a:rPr>
              <a:t> começar com um número. Ex.: 1nome;</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latin typeface="DM Sans"/>
                <a:ea typeface="DM Sans"/>
                <a:cs typeface="DM Sans"/>
                <a:sym typeface="DM Sans"/>
              </a:rPr>
              <a:t>Existem algumas palavras-chave que </a:t>
            </a:r>
            <a:r>
              <a:rPr b="1" lang="pt-BR" sz="1350">
                <a:latin typeface="DM Sans"/>
                <a:ea typeface="DM Sans"/>
                <a:cs typeface="DM Sans"/>
                <a:sym typeface="DM Sans"/>
              </a:rPr>
              <a:t>não podem ser usadas</a:t>
            </a:r>
            <a:r>
              <a:rPr lang="pt-BR" sz="1350">
                <a:latin typeface="DM Sans"/>
                <a:ea typeface="DM Sans"/>
                <a:cs typeface="DM Sans"/>
                <a:sym typeface="DM Sans"/>
              </a:rPr>
              <a:t> como nomes de variáveis Ex.: "if", "else", "while", "def</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6"/>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Funções principais </a:t>
            </a:r>
            <a:endParaRPr b="1" sz="400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7"/>
          <p:cNvSpPr/>
          <p:nvPr/>
        </p:nvSpPr>
        <p:spPr>
          <a:xfrm>
            <a:off x="517000" y="1464475"/>
            <a:ext cx="2376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7"/>
          <p:cNvSpPr/>
          <p:nvPr/>
        </p:nvSpPr>
        <p:spPr>
          <a:xfrm>
            <a:off x="517000" y="2018125"/>
            <a:ext cx="2556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 name="Google Shape;211;p47"/>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12" name="Google Shape;212;p4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13" name="Google Shape;213;p47"/>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Funções principais </a:t>
            </a:r>
            <a:endParaRPr b="1" sz="4000">
              <a:solidFill>
                <a:schemeClr val="dk1"/>
              </a:solidFill>
              <a:latin typeface="DM Sans"/>
              <a:ea typeface="DM Sans"/>
              <a:cs typeface="DM Sans"/>
              <a:sym typeface="DM Sans"/>
            </a:endParaRPr>
          </a:p>
        </p:txBody>
      </p:sp>
      <p:sp>
        <p:nvSpPr>
          <p:cNvPr id="214" name="Google Shape;214;p47"/>
          <p:cNvSpPr txBox="1"/>
          <p:nvPr/>
        </p:nvSpPr>
        <p:spPr>
          <a:xfrm>
            <a:off x="457725" y="2571750"/>
            <a:ext cx="4730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A função </a:t>
            </a:r>
            <a:r>
              <a:rPr b="1" lang="pt-BR" sz="1350">
                <a:highlight>
                  <a:srgbClr val="EAFF6A"/>
                </a:highlight>
                <a:latin typeface="DM Sans"/>
                <a:ea typeface="DM Sans"/>
                <a:cs typeface="DM Sans"/>
                <a:sym typeface="DM Sans"/>
              </a:rPr>
              <a:t>type() </a:t>
            </a:r>
            <a:r>
              <a:rPr lang="pt-BR" sz="1350">
                <a:latin typeface="DM Sans"/>
                <a:ea typeface="DM Sans"/>
                <a:cs typeface="DM Sans"/>
                <a:sym typeface="DM Sans"/>
              </a:rPr>
              <a:t>é uma função integrada que retorna o tipo de dados de um objeto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215" name="Google Shape;215;p47"/>
          <p:cNvPicPr preferRelativeResize="0"/>
          <p:nvPr/>
        </p:nvPicPr>
        <p:blipFill>
          <a:blip r:embed="rId5">
            <a:alphaModFix/>
          </a:blip>
          <a:stretch>
            <a:fillRect/>
          </a:stretch>
        </p:blipFill>
        <p:spPr>
          <a:xfrm>
            <a:off x="6183487" y="1654375"/>
            <a:ext cx="2623700" cy="1635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8"/>
          <p:cNvSpPr/>
          <p:nvPr/>
        </p:nvSpPr>
        <p:spPr>
          <a:xfrm>
            <a:off x="517000" y="1464475"/>
            <a:ext cx="2376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8"/>
          <p:cNvSpPr/>
          <p:nvPr/>
        </p:nvSpPr>
        <p:spPr>
          <a:xfrm>
            <a:off x="517000" y="2018125"/>
            <a:ext cx="2556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4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23" name="Google Shape;223;p4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24" name="Google Shape;224;p48"/>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Funções principais </a:t>
            </a:r>
            <a:endParaRPr b="1" sz="4000">
              <a:solidFill>
                <a:schemeClr val="dk1"/>
              </a:solidFill>
              <a:latin typeface="DM Sans"/>
              <a:ea typeface="DM Sans"/>
              <a:cs typeface="DM Sans"/>
              <a:sym typeface="DM Sans"/>
            </a:endParaRPr>
          </a:p>
        </p:txBody>
      </p:sp>
      <p:sp>
        <p:nvSpPr>
          <p:cNvPr id="225" name="Google Shape;225;p48"/>
          <p:cNvSpPr txBox="1"/>
          <p:nvPr/>
        </p:nvSpPr>
        <p:spPr>
          <a:xfrm>
            <a:off x="457725" y="2571750"/>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A função </a:t>
            </a:r>
            <a:r>
              <a:rPr b="1" lang="pt-BR" sz="1350">
                <a:highlight>
                  <a:srgbClr val="EAFF6A"/>
                </a:highlight>
                <a:latin typeface="DM Sans"/>
                <a:ea typeface="DM Sans"/>
                <a:cs typeface="DM Sans"/>
                <a:sym typeface="DM Sans"/>
              </a:rPr>
              <a:t>print()</a:t>
            </a:r>
            <a:r>
              <a:rPr lang="pt-BR" sz="1350">
                <a:highlight>
                  <a:srgbClr val="EAFF6A"/>
                </a:highlight>
                <a:latin typeface="DM Sans"/>
                <a:ea typeface="DM Sans"/>
                <a:cs typeface="DM Sans"/>
                <a:sym typeface="DM Sans"/>
              </a:rPr>
              <a:t> </a:t>
            </a:r>
            <a:r>
              <a:rPr lang="pt-BR" sz="1350">
                <a:latin typeface="DM Sans"/>
                <a:ea typeface="DM Sans"/>
                <a:cs typeface="DM Sans"/>
                <a:sym typeface="DM Sans"/>
              </a:rPr>
              <a:t>é usada para imprimir saídas na tela. Ela aceita um ou mais argumentos separados por vírgulas e os imprime na saída padrão do terminal.</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226" name="Google Shape;226;p48"/>
          <p:cNvPicPr preferRelativeResize="0"/>
          <p:nvPr/>
        </p:nvPicPr>
        <p:blipFill>
          <a:blip r:embed="rId5">
            <a:alphaModFix/>
          </a:blip>
          <a:stretch>
            <a:fillRect/>
          </a:stretch>
        </p:blipFill>
        <p:spPr>
          <a:xfrm>
            <a:off x="6228225" y="682825"/>
            <a:ext cx="2411775" cy="1169700"/>
          </a:xfrm>
          <a:prstGeom prst="rect">
            <a:avLst/>
          </a:prstGeom>
          <a:noFill/>
          <a:ln>
            <a:noFill/>
          </a:ln>
        </p:spPr>
      </p:pic>
      <p:pic>
        <p:nvPicPr>
          <p:cNvPr id="227" name="Google Shape;227;p48"/>
          <p:cNvPicPr preferRelativeResize="0"/>
          <p:nvPr/>
        </p:nvPicPr>
        <p:blipFill>
          <a:blip r:embed="rId6">
            <a:alphaModFix/>
          </a:blip>
          <a:stretch>
            <a:fillRect/>
          </a:stretch>
        </p:blipFill>
        <p:spPr>
          <a:xfrm>
            <a:off x="6167500" y="2000287"/>
            <a:ext cx="2472490" cy="845074"/>
          </a:xfrm>
          <a:prstGeom prst="rect">
            <a:avLst/>
          </a:prstGeom>
          <a:noFill/>
          <a:ln>
            <a:noFill/>
          </a:ln>
        </p:spPr>
      </p:pic>
      <p:pic>
        <p:nvPicPr>
          <p:cNvPr id="228" name="Google Shape;228;p48"/>
          <p:cNvPicPr preferRelativeResize="0"/>
          <p:nvPr/>
        </p:nvPicPr>
        <p:blipFill>
          <a:blip r:embed="rId7">
            <a:alphaModFix/>
          </a:blip>
          <a:stretch>
            <a:fillRect/>
          </a:stretch>
        </p:blipFill>
        <p:spPr>
          <a:xfrm>
            <a:off x="6366913" y="3019857"/>
            <a:ext cx="2256585" cy="14979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9"/>
          <p:cNvSpPr/>
          <p:nvPr/>
        </p:nvSpPr>
        <p:spPr>
          <a:xfrm>
            <a:off x="517000" y="1464475"/>
            <a:ext cx="2376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9"/>
          <p:cNvSpPr/>
          <p:nvPr/>
        </p:nvSpPr>
        <p:spPr>
          <a:xfrm>
            <a:off x="517000" y="2018125"/>
            <a:ext cx="2556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p49"/>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36" name="Google Shape;236;p4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37" name="Google Shape;237;p49"/>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Funções principais </a:t>
            </a:r>
            <a:endParaRPr b="1" sz="4000">
              <a:solidFill>
                <a:schemeClr val="dk1"/>
              </a:solidFill>
              <a:latin typeface="DM Sans"/>
              <a:ea typeface="DM Sans"/>
              <a:cs typeface="DM Sans"/>
              <a:sym typeface="DM Sans"/>
            </a:endParaRPr>
          </a:p>
        </p:txBody>
      </p:sp>
      <p:sp>
        <p:nvSpPr>
          <p:cNvPr id="238" name="Google Shape;238;p49"/>
          <p:cNvSpPr txBox="1"/>
          <p:nvPr/>
        </p:nvSpPr>
        <p:spPr>
          <a:xfrm>
            <a:off x="457725" y="2571750"/>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A função </a:t>
            </a:r>
            <a:r>
              <a:rPr b="1" lang="pt-BR" sz="1350">
                <a:highlight>
                  <a:srgbClr val="EAFF6A"/>
                </a:highlight>
                <a:latin typeface="DM Sans"/>
                <a:ea typeface="DM Sans"/>
                <a:cs typeface="DM Sans"/>
                <a:sym typeface="DM Sans"/>
              </a:rPr>
              <a:t>input()</a:t>
            </a:r>
            <a:r>
              <a:rPr lang="pt-BR" sz="1350">
                <a:latin typeface="DM Sans"/>
                <a:ea typeface="DM Sans"/>
                <a:cs typeface="DM Sans"/>
                <a:sym typeface="DM Sans"/>
              </a:rPr>
              <a:t> é usada para obter a entrada do usuário a partir do teclado. Ela permite que o usuário forneça um valor de entrada, que pode ser armazenado em uma variável e usado posteriormente no programa.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239" name="Google Shape;239;p49"/>
          <p:cNvPicPr preferRelativeResize="0"/>
          <p:nvPr/>
        </p:nvPicPr>
        <p:blipFill>
          <a:blip r:embed="rId5">
            <a:alphaModFix/>
          </a:blip>
          <a:stretch>
            <a:fillRect/>
          </a:stretch>
        </p:blipFill>
        <p:spPr>
          <a:xfrm>
            <a:off x="6158862" y="1311698"/>
            <a:ext cx="2672950" cy="1110016"/>
          </a:xfrm>
          <a:prstGeom prst="rect">
            <a:avLst/>
          </a:prstGeom>
          <a:noFill/>
          <a:ln>
            <a:noFill/>
          </a:ln>
        </p:spPr>
      </p:pic>
      <p:pic>
        <p:nvPicPr>
          <p:cNvPr id="240" name="Google Shape;240;p49"/>
          <p:cNvPicPr preferRelativeResize="0"/>
          <p:nvPr/>
        </p:nvPicPr>
        <p:blipFill>
          <a:blip r:embed="rId6">
            <a:alphaModFix/>
          </a:blip>
          <a:stretch>
            <a:fillRect/>
          </a:stretch>
        </p:blipFill>
        <p:spPr>
          <a:xfrm>
            <a:off x="6158850" y="2742800"/>
            <a:ext cx="2672950" cy="638253"/>
          </a:xfrm>
          <a:prstGeom prst="rect">
            <a:avLst/>
          </a:prstGeom>
          <a:noFill/>
          <a:ln>
            <a:noFill/>
          </a:ln>
        </p:spPr>
      </p:pic>
      <p:sp>
        <p:nvSpPr>
          <p:cNvPr id="241" name="Google Shape;241;p49"/>
          <p:cNvSpPr txBox="1"/>
          <p:nvPr/>
        </p:nvSpPr>
        <p:spPr>
          <a:xfrm>
            <a:off x="6158850" y="3481000"/>
            <a:ext cx="32187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200"/>
              </a:spcAft>
              <a:buNone/>
            </a:pPr>
            <a:r>
              <a:rPr lang="pt-BR" sz="1000">
                <a:solidFill>
                  <a:schemeClr val="dk2"/>
                </a:solidFill>
                <a:highlight>
                  <a:srgbClr val="EAFF6A"/>
                </a:highlight>
                <a:latin typeface="DM Sans"/>
                <a:ea typeface="DM Sans"/>
                <a:cs typeface="DM Sans"/>
                <a:sym typeface="DM Sans"/>
              </a:rPr>
              <a:t>Outra forma de exibir o mesmo resultado.</a:t>
            </a:r>
            <a:endParaRPr sz="1000">
              <a:highlight>
                <a:srgbClr val="EAFF6A"/>
              </a:highlight>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50"/>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Comentários</a:t>
            </a:r>
            <a:r>
              <a:rPr b="1" lang="pt-BR"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51"/>
          <p:cNvSpPr/>
          <p:nvPr/>
        </p:nvSpPr>
        <p:spPr>
          <a:xfrm>
            <a:off x="517000" y="1464475"/>
            <a:ext cx="34356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51"/>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53" name="Google Shape;253;p5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54" name="Google Shape;254;p5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Comentários</a:t>
            </a:r>
            <a:endParaRPr b="1" sz="4000">
              <a:solidFill>
                <a:schemeClr val="dk1"/>
              </a:solidFill>
              <a:latin typeface="DM Sans"/>
              <a:ea typeface="DM Sans"/>
              <a:cs typeface="DM Sans"/>
              <a:sym typeface="DM Sans"/>
            </a:endParaRPr>
          </a:p>
        </p:txBody>
      </p:sp>
      <p:sp>
        <p:nvSpPr>
          <p:cNvPr id="255" name="Google Shape;255;p51"/>
          <p:cNvSpPr txBox="1"/>
          <p:nvPr/>
        </p:nvSpPr>
        <p:spPr>
          <a:xfrm>
            <a:off x="457725" y="2571750"/>
            <a:ext cx="4730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Comentários em código </a:t>
            </a:r>
            <a:r>
              <a:rPr b="1" lang="pt-BR" sz="1350">
                <a:highlight>
                  <a:srgbClr val="EAFF6A"/>
                </a:highlight>
                <a:latin typeface="DM Sans"/>
                <a:ea typeface="DM Sans"/>
                <a:cs typeface="DM Sans"/>
                <a:sym typeface="DM Sans"/>
              </a:rPr>
              <a:t>são utilizados para adicionar informações extras e úteis ao código</a:t>
            </a:r>
            <a:r>
              <a:rPr lang="pt-BR" sz="1350">
                <a:latin typeface="DM Sans"/>
                <a:ea typeface="DM Sans"/>
                <a:cs typeface="DM Sans"/>
                <a:sym typeface="DM Sans"/>
              </a:rPr>
              <a:t> que tornam mais fácil para outras pessoas entenderem o que está acontecendo em um determinado trecho de código.</a:t>
            </a:r>
            <a:endParaRPr sz="1350">
              <a:latin typeface="DM Sans"/>
              <a:ea typeface="DM Sans"/>
              <a:cs typeface="DM Sans"/>
              <a:sym typeface="DM Sans"/>
            </a:endParaRPr>
          </a:p>
        </p:txBody>
      </p:sp>
      <p:pic>
        <p:nvPicPr>
          <p:cNvPr id="256" name="Google Shape;256;p51"/>
          <p:cNvPicPr preferRelativeResize="0"/>
          <p:nvPr/>
        </p:nvPicPr>
        <p:blipFill>
          <a:blip r:embed="rId5">
            <a:alphaModFix/>
          </a:blip>
          <a:stretch>
            <a:fillRect/>
          </a:stretch>
        </p:blipFill>
        <p:spPr>
          <a:xfrm>
            <a:off x="5990200" y="2640438"/>
            <a:ext cx="2832825" cy="878430"/>
          </a:xfrm>
          <a:prstGeom prst="rect">
            <a:avLst/>
          </a:prstGeom>
          <a:noFill/>
          <a:ln>
            <a:noFill/>
          </a:ln>
        </p:spPr>
      </p:pic>
      <p:pic>
        <p:nvPicPr>
          <p:cNvPr id="257" name="Google Shape;257;p51"/>
          <p:cNvPicPr preferRelativeResize="0"/>
          <p:nvPr/>
        </p:nvPicPr>
        <p:blipFill>
          <a:blip r:embed="rId6">
            <a:alphaModFix/>
          </a:blip>
          <a:stretch>
            <a:fillRect/>
          </a:stretch>
        </p:blipFill>
        <p:spPr>
          <a:xfrm>
            <a:off x="5990200" y="1326075"/>
            <a:ext cx="2832825" cy="405200"/>
          </a:xfrm>
          <a:prstGeom prst="rect">
            <a:avLst/>
          </a:prstGeom>
          <a:noFill/>
          <a:ln>
            <a:noFill/>
          </a:ln>
        </p:spPr>
      </p:pic>
      <p:pic>
        <p:nvPicPr>
          <p:cNvPr id="258" name="Google Shape;258;p51"/>
          <p:cNvPicPr preferRelativeResize="0"/>
          <p:nvPr/>
        </p:nvPicPr>
        <p:blipFill>
          <a:blip r:embed="rId7">
            <a:alphaModFix/>
          </a:blip>
          <a:stretch>
            <a:fillRect/>
          </a:stretch>
        </p:blipFill>
        <p:spPr>
          <a:xfrm>
            <a:off x="4767959" y="2021314"/>
            <a:ext cx="4055067" cy="267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52"/>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264" name="Google Shape;264;p52"/>
          <p:cNvPicPr preferRelativeResize="0"/>
          <p:nvPr/>
        </p:nvPicPr>
        <p:blipFill>
          <a:blip r:embed="rId4">
            <a:alphaModFix/>
          </a:blip>
          <a:stretch>
            <a:fillRect/>
          </a:stretch>
        </p:blipFill>
        <p:spPr>
          <a:xfrm>
            <a:off x="1443752" y="871150"/>
            <a:ext cx="2584505" cy="3401200"/>
          </a:xfrm>
          <a:prstGeom prst="rect">
            <a:avLst/>
          </a:prstGeom>
          <a:noFill/>
          <a:ln>
            <a:noFill/>
          </a:ln>
        </p:spPr>
      </p:pic>
      <p:pic>
        <p:nvPicPr>
          <p:cNvPr id="265" name="Google Shape;265;p52"/>
          <p:cNvPicPr preferRelativeResize="0"/>
          <p:nvPr/>
        </p:nvPicPr>
        <p:blipFill>
          <a:blip r:embed="rId5">
            <a:alphaModFix/>
          </a:blip>
          <a:stretch>
            <a:fillRect/>
          </a:stretch>
        </p:blipFill>
        <p:spPr>
          <a:xfrm>
            <a:off x="4372767" y="871150"/>
            <a:ext cx="3327485" cy="3401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3"/>
          <p:cNvSpPr txBox="1"/>
          <p:nvPr/>
        </p:nvSpPr>
        <p:spPr>
          <a:xfrm>
            <a:off x="1461300" y="18366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#CoderAlert</a:t>
            </a:r>
            <a:endParaRPr b="1" sz="4000">
              <a:solidFill>
                <a:schemeClr val="lt1"/>
              </a:solidFill>
              <a:latin typeface="DM Sans"/>
              <a:ea typeface="DM Sans"/>
              <a:cs typeface="DM Sans"/>
              <a:sym typeface="DM Sans"/>
            </a:endParaRPr>
          </a:p>
        </p:txBody>
      </p:sp>
      <p:sp>
        <p:nvSpPr>
          <p:cNvPr id="271" name="Google Shape;271;p53"/>
          <p:cNvSpPr txBox="1"/>
          <p:nvPr/>
        </p:nvSpPr>
        <p:spPr>
          <a:xfrm>
            <a:off x="700650" y="2523525"/>
            <a:ext cx="77427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Bom Senso e Equilíbrio</a:t>
            </a:r>
            <a:endParaRPr b="1" sz="1800">
              <a:solidFill>
                <a:schemeClr val="lt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lang="pt-BR" sz="1800">
                <a:solidFill>
                  <a:schemeClr val="lt1"/>
                </a:solidFill>
                <a:latin typeface="DM Sans"/>
                <a:ea typeface="DM Sans"/>
                <a:cs typeface="DM Sans"/>
                <a:sym typeface="DM Sans"/>
              </a:rPr>
              <a:t>O objetivo principal é que seu código seja fácil de interpretar.</a:t>
            </a:r>
            <a:endParaRPr sz="1800">
              <a:solidFill>
                <a:schemeClr val="lt1"/>
              </a:solidFill>
              <a:latin typeface="DM Sans"/>
              <a:ea typeface="DM Sans"/>
              <a:cs typeface="DM Sans"/>
              <a:sym typeface="DM Sans"/>
            </a:endParaRPr>
          </a:p>
          <a:p>
            <a:pPr indent="0" lvl="0" marL="0" rtl="0" algn="ctr">
              <a:spcBef>
                <a:spcPts val="0"/>
              </a:spcBef>
              <a:spcAft>
                <a:spcPts val="0"/>
              </a:spcAft>
              <a:buNone/>
            </a:pPr>
            <a:r>
              <a:rPr lang="pt-BR" sz="1800">
                <a:solidFill>
                  <a:schemeClr val="lt1"/>
                </a:solidFill>
                <a:latin typeface="DM Sans"/>
                <a:ea typeface="DM Sans"/>
                <a:cs typeface="DM Sans"/>
                <a:sym typeface="DM Sans"/>
              </a:rPr>
              <a:t>Os comentários são úteis para explicar o que o código está fazendo e como está fazendo. Eles fornecem informações adicionais para ajudar os outros a entenderem o objetivo e a lógica por trás do código.</a:t>
            </a:r>
            <a:endParaRPr sz="1800">
              <a:solidFill>
                <a:schemeClr val="lt1"/>
              </a:solidFill>
              <a:latin typeface="DM Sans"/>
              <a:ea typeface="DM Sans"/>
              <a:cs typeface="DM Sans"/>
              <a:sym typeface="DM Sans"/>
            </a:endParaRPr>
          </a:p>
        </p:txBody>
      </p:sp>
      <p:grpSp>
        <p:nvGrpSpPr>
          <p:cNvPr id="272" name="Google Shape;272;p53"/>
          <p:cNvGrpSpPr/>
          <p:nvPr/>
        </p:nvGrpSpPr>
        <p:grpSpPr>
          <a:xfrm>
            <a:off x="4202551" y="905623"/>
            <a:ext cx="738900" cy="738900"/>
            <a:chOff x="7208351" y="2467173"/>
            <a:chExt cx="738900" cy="738900"/>
          </a:xfrm>
        </p:grpSpPr>
        <p:sp>
          <p:nvSpPr>
            <p:cNvPr id="273" name="Google Shape;273;p53"/>
            <p:cNvSpPr/>
            <p:nvPr/>
          </p:nvSpPr>
          <p:spPr>
            <a:xfrm>
              <a:off x="7208351"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 name="Google Shape;274;p53"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36"/>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6"/>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127" name="Google Shape;127;p36"/>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128" name="Google Shape;128;p36"/>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4"/>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Operações</a:t>
            </a:r>
            <a:endParaRPr b="1" sz="400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5"/>
          <p:cNvSpPr/>
          <p:nvPr/>
        </p:nvSpPr>
        <p:spPr>
          <a:xfrm>
            <a:off x="517000" y="1464475"/>
            <a:ext cx="28365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5"/>
          <p:cNvSpPr/>
          <p:nvPr/>
        </p:nvSpPr>
        <p:spPr>
          <a:xfrm>
            <a:off x="517000" y="2018125"/>
            <a:ext cx="2556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6" name="Google Shape;286;p55"/>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87" name="Google Shape;287;p5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88" name="Google Shape;288;p5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Principais</a:t>
            </a:r>
            <a:endParaRPr b="1" sz="4000">
              <a:solidFill>
                <a:schemeClr val="dk1"/>
              </a:solidFill>
              <a:latin typeface="DM Sans"/>
              <a:ea typeface="DM Sans"/>
              <a:cs typeface="DM Sans"/>
              <a:sym typeface="DM Sans"/>
            </a:endParaRPr>
          </a:p>
        </p:txBody>
      </p:sp>
      <p:sp>
        <p:nvSpPr>
          <p:cNvPr id="289" name="Google Shape;289;p55"/>
          <p:cNvSpPr txBox="1"/>
          <p:nvPr/>
        </p:nvSpPr>
        <p:spPr>
          <a:xfrm>
            <a:off x="457725" y="2571750"/>
            <a:ext cx="47301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highlight>
                  <a:srgbClr val="EAFF6A"/>
                </a:highlight>
                <a:latin typeface="DM Sans"/>
                <a:ea typeface="DM Sans"/>
                <a:cs typeface="DM Sans"/>
                <a:sym typeface="DM Sans"/>
              </a:rPr>
              <a:t>Atribuição (=):</a:t>
            </a:r>
            <a:r>
              <a:rPr lang="pt-BR" sz="1350">
                <a:latin typeface="DM Sans"/>
                <a:ea typeface="DM Sans"/>
                <a:cs typeface="DM Sans"/>
                <a:sym typeface="DM Sans"/>
              </a:rPr>
              <a:t> A atribuição é usada para atribuir um valor a uma variável em Python. Por exemplo, x = 10 atribui o valor 10 à variável x.</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sz="1350">
                <a:latin typeface="DM Sans"/>
                <a:ea typeface="DM Sans"/>
                <a:cs typeface="DM Sans"/>
                <a:sym typeface="DM Sans"/>
              </a:rPr>
              <a:t>Operadores aritméticos:</a:t>
            </a:r>
            <a:r>
              <a:rPr lang="pt-BR" sz="1350">
                <a:latin typeface="DM Sans"/>
                <a:ea typeface="DM Sans"/>
                <a:cs typeface="DM Sans"/>
                <a:sym typeface="DM Sans"/>
              </a:rPr>
              <a:t> Python suporta uma variedade de operadores aritméticos incluindo: adição</a:t>
            </a:r>
            <a:r>
              <a:rPr b="1" lang="pt-BR" sz="1350">
                <a:latin typeface="DM Sans"/>
                <a:ea typeface="DM Sans"/>
                <a:cs typeface="DM Sans"/>
                <a:sym typeface="DM Sans"/>
              </a:rPr>
              <a:t> (+)</a:t>
            </a:r>
            <a:r>
              <a:rPr lang="pt-BR" sz="1350">
                <a:latin typeface="DM Sans"/>
                <a:ea typeface="DM Sans"/>
                <a:cs typeface="DM Sans"/>
                <a:sym typeface="DM Sans"/>
              </a:rPr>
              <a:t>, subtração </a:t>
            </a:r>
            <a:r>
              <a:rPr b="1" lang="pt-BR" sz="1350">
                <a:latin typeface="DM Sans"/>
                <a:ea typeface="DM Sans"/>
                <a:cs typeface="DM Sans"/>
                <a:sym typeface="DM Sans"/>
              </a:rPr>
              <a:t>(-)</a:t>
            </a:r>
            <a:r>
              <a:rPr lang="pt-BR" sz="1350">
                <a:latin typeface="DM Sans"/>
                <a:ea typeface="DM Sans"/>
                <a:cs typeface="DM Sans"/>
                <a:sym typeface="DM Sans"/>
              </a:rPr>
              <a:t>, multiplicação </a:t>
            </a:r>
            <a:r>
              <a:rPr b="1" lang="pt-BR" sz="1350">
                <a:latin typeface="DM Sans"/>
                <a:ea typeface="DM Sans"/>
                <a:cs typeface="DM Sans"/>
                <a:sym typeface="DM Sans"/>
              </a:rPr>
              <a:t>(*)</a:t>
            </a:r>
            <a:r>
              <a:rPr lang="pt-BR" sz="1350">
                <a:latin typeface="DM Sans"/>
                <a:ea typeface="DM Sans"/>
                <a:cs typeface="DM Sans"/>
                <a:sym typeface="DM Sans"/>
              </a:rPr>
              <a:t>, divisão </a:t>
            </a:r>
            <a:r>
              <a:rPr b="1" lang="pt-BR" sz="1350">
                <a:latin typeface="DM Sans"/>
                <a:ea typeface="DM Sans"/>
                <a:cs typeface="DM Sans"/>
                <a:sym typeface="DM Sans"/>
              </a:rPr>
              <a:t>(/)</a:t>
            </a:r>
            <a:r>
              <a:rPr lang="pt-BR" sz="1350">
                <a:latin typeface="DM Sans"/>
                <a:ea typeface="DM Sans"/>
                <a:cs typeface="DM Sans"/>
                <a:sym typeface="DM Sans"/>
              </a:rPr>
              <a:t>, módulo </a:t>
            </a:r>
            <a:r>
              <a:rPr b="1" lang="pt-BR" sz="1350">
                <a:latin typeface="DM Sans"/>
                <a:ea typeface="DM Sans"/>
                <a:cs typeface="DM Sans"/>
                <a:sym typeface="DM Sans"/>
              </a:rPr>
              <a:t>(%)</a:t>
            </a:r>
            <a:r>
              <a:rPr lang="pt-BR" sz="1350">
                <a:latin typeface="DM Sans"/>
                <a:ea typeface="DM Sans"/>
                <a:cs typeface="DM Sans"/>
                <a:sym typeface="DM Sans"/>
              </a:rPr>
              <a:t>, potência </a:t>
            </a:r>
            <a:r>
              <a:rPr b="1" lang="pt-BR" sz="1350">
                <a:latin typeface="DM Sans"/>
                <a:ea typeface="DM Sans"/>
                <a:cs typeface="DM Sans"/>
                <a:sym typeface="DM Sans"/>
              </a:rPr>
              <a:t>(**)</a:t>
            </a:r>
            <a:r>
              <a:rPr lang="pt-BR" sz="1350">
                <a:latin typeface="DM Sans"/>
                <a:ea typeface="DM Sans"/>
                <a:cs typeface="DM Sans"/>
                <a:sym typeface="DM Sans"/>
              </a:rPr>
              <a:t> e divisão inteira </a:t>
            </a:r>
            <a:r>
              <a:rPr b="1" lang="pt-BR" sz="1350">
                <a:latin typeface="DM Sans"/>
                <a:ea typeface="DM Sans"/>
                <a:cs typeface="DM Sans"/>
                <a:sym typeface="DM Sans"/>
              </a:rPr>
              <a:t>(//)</a:t>
            </a:r>
            <a:r>
              <a:rPr lang="pt-BR" sz="1350">
                <a:latin typeface="DM Sans"/>
                <a:ea typeface="DM Sans"/>
                <a:cs typeface="DM Sans"/>
                <a:sym typeface="DM Sans"/>
              </a:rPr>
              <a:t>.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290" name="Google Shape;290;p55"/>
          <p:cNvPicPr preferRelativeResize="0"/>
          <p:nvPr/>
        </p:nvPicPr>
        <p:blipFill>
          <a:blip r:embed="rId5">
            <a:alphaModFix/>
          </a:blip>
          <a:stretch>
            <a:fillRect/>
          </a:stretch>
        </p:blipFill>
        <p:spPr>
          <a:xfrm>
            <a:off x="6458863" y="2364038"/>
            <a:ext cx="2209799" cy="1758611"/>
          </a:xfrm>
          <a:prstGeom prst="rect">
            <a:avLst/>
          </a:prstGeom>
          <a:noFill/>
          <a:ln>
            <a:noFill/>
          </a:ln>
        </p:spPr>
      </p:pic>
      <p:pic>
        <p:nvPicPr>
          <p:cNvPr id="291" name="Google Shape;291;p55"/>
          <p:cNvPicPr preferRelativeResize="0"/>
          <p:nvPr/>
        </p:nvPicPr>
        <p:blipFill>
          <a:blip r:embed="rId6">
            <a:alphaModFix/>
          </a:blip>
          <a:stretch>
            <a:fillRect/>
          </a:stretch>
        </p:blipFill>
        <p:spPr>
          <a:xfrm>
            <a:off x="7416749" y="1308099"/>
            <a:ext cx="1223250" cy="947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6"/>
          <p:cNvSpPr/>
          <p:nvPr/>
        </p:nvSpPr>
        <p:spPr>
          <a:xfrm>
            <a:off x="517000" y="1464475"/>
            <a:ext cx="45543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 name="Google Shape;297;p5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98" name="Google Shape;298;p5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99" name="Google Shape;299;p5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Extras</a:t>
            </a:r>
            <a:endParaRPr b="1" sz="4000">
              <a:solidFill>
                <a:schemeClr val="dk1"/>
              </a:solidFill>
              <a:latin typeface="DM Sans"/>
              <a:ea typeface="DM Sans"/>
              <a:cs typeface="DM Sans"/>
              <a:sym typeface="DM Sans"/>
            </a:endParaRPr>
          </a:p>
        </p:txBody>
      </p:sp>
      <p:sp>
        <p:nvSpPr>
          <p:cNvPr id="300" name="Google Shape;300;p56"/>
          <p:cNvSpPr txBox="1"/>
          <p:nvPr/>
        </p:nvSpPr>
        <p:spPr>
          <a:xfrm>
            <a:off x="457725" y="2514275"/>
            <a:ext cx="47301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highlight>
                  <a:srgbClr val="EAFF6A"/>
                </a:highlight>
                <a:latin typeface="DM Sans"/>
                <a:ea typeface="DM Sans"/>
                <a:cs typeface="DM Sans"/>
                <a:sym typeface="DM Sans"/>
              </a:rPr>
              <a:t>Operadores aritméticos: </a:t>
            </a:r>
            <a:endParaRPr b="1" sz="1350">
              <a:highlight>
                <a:srgbClr val="EAFF6A"/>
              </a:highlight>
              <a:latin typeface="DM Sans"/>
              <a:ea typeface="DM Sans"/>
              <a:cs typeface="DM Sans"/>
              <a:sym typeface="DM Sans"/>
            </a:endParaRPr>
          </a:p>
          <a:p>
            <a:pPr indent="0" lvl="0" marL="0" rtl="0" algn="l">
              <a:spcBef>
                <a:spcPts val="0"/>
              </a:spcBef>
              <a:spcAft>
                <a:spcPts val="0"/>
              </a:spcAft>
              <a:buNone/>
            </a:pPr>
            <a:r>
              <a:t/>
            </a:r>
            <a:endParaRPr b="1" sz="1350">
              <a:highlight>
                <a:srgbClr val="EAFF6A"/>
              </a:highlight>
              <a:latin typeface="DM Sans"/>
              <a:ea typeface="DM Sans"/>
              <a:cs typeface="DM Sans"/>
              <a:sym typeface="DM Sans"/>
            </a:endParaRPr>
          </a:p>
          <a:p>
            <a:pPr indent="0" lvl="0" marL="0" rtl="0" algn="l">
              <a:spcBef>
                <a:spcPts val="0"/>
              </a:spcBef>
              <a:spcAft>
                <a:spcPts val="0"/>
              </a:spcAft>
              <a:buNone/>
            </a:pPr>
            <a:r>
              <a:rPr b="1" lang="pt-BR" sz="1350">
                <a:latin typeface="DM Sans"/>
                <a:ea typeface="DM Sans"/>
                <a:cs typeface="DM Sans"/>
                <a:sym typeface="DM Sans"/>
              </a:rPr>
              <a:t>módulo (%)</a:t>
            </a:r>
            <a:r>
              <a:rPr lang="pt-BR" sz="1350">
                <a:latin typeface="DM Sans"/>
                <a:ea typeface="DM Sans"/>
                <a:cs typeface="DM Sans"/>
                <a:sym typeface="DM Sans"/>
              </a:rPr>
              <a:t>: resto da divisão de um número pelo outro.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pt-BR" sz="1350">
                <a:latin typeface="DM Sans"/>
                <a:ea typeface="DM Sans"/>
                <a:cs typeface="DM Sans"/>
                <a:sym typeface="DM Sans"/>
              </a:rPr>
              <a:t>potência (**)</a:t>
            </a:r>
            <a:r>
              <a:rPr lang="pt-BR" sz="1350">
                <a:latin typeface="DM Sans"/>
                <a:ea typeface="DM Sans"/>
                <a:cs typeface="DM Sans"/>
                <a:sym typeface="DM Sans"/>
              </a:rPr>
              <a:t>: eleva o primeiro número à potência do segundo número.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pt-BR" sz="1350">
                <a:latin typeface="DM Sans"/>
                <a:ea typeface="DM Sans"/>
                <a:cs typeface="DM Sans"/>
                <a:sym typeface="DM Sans"/>
              </a:rPr>
              <a:t>divisão inteira (//)</a:t>
            </a:r>
            <a:r>
              <a:rPr lang="pt-BR" sz="1350">
                <a:latin typeface="DM Sans"/>
                <a:ea typeface="DM Sans"/>
                <a:cs typeface="DM Sans"/>
                <a:sym typeface="DM Sans"/>
              </a:rPr>
              <a:t>: resultado da divisão, mas arredonda o resultado para baixo para o número inteiro mais próximo.</a:t>
            </a:r>
            <a:endParaRPr sz="1350">
              <a:latin typeface="DM Sans"/>
              <a:ea typeface="DM Sans"/>
              <a:cs typeface="DM Sans"/>
              <a:sym typeface="DM Sans"/>
            </a:endParaRPr>
          </a:p>
        </p:txBody>
      </p:sp>
      <p:pic>
        <p:nvPicPr>
          <p:cNvPr id="301" name="Google Shape;301;p56"/>
          <p:cNvPicPr preferRelativeResize="0"/>
          <p:nvPr/>
        </p:nvPicPr>
        <p:blipFill>
          <a:blip r:embed="rId5">
            <a:alphaModFix/>
          </a:blip>
          <a:stretch>
            <a:fillRect/>
          </a:stretch>
        </p:blipFill>
        <p:spPr>
          <a:xfrm>
            <a:off x="7430325" y="3107350"/>
            <a:ext cx="1209675" cy="937075"/>
          </a:xfrm>
          <a:prstGeom prst="rect">
            <a:avLst/>
          </a:prstGeom>
          <a:noFill/>
          <a:ln>
            <a:noFill/>
          </a:ln>
        </p:spPr>
      </p:pic>
      <p:pic>
        <p:nvPicPr>
          <p:cNvPr id="302" name="Google Shape;302;p56"/>
          <p:cNvPicPr preferRelativeResize="0"/>
          <p:nvPr/>
        </p:nvPicPr>
        <p:blipFill>
          <a:blip r:embed="rId6">
            <a:alphaModFix/>
          </a:blip>
          <a:stretch>
            <a:fillRect/>
          </a:stretch>
        </p:blipFill>
        <p:spPr>
          <a:xfrm>
            <a:off x="6091975" y="1266675"/>
            <a:ext cx="2605975" cy="1484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7"/>
          <p:cNvSpPr/>
          <p:nvPr/>
        </p:nvSpPr>
        <p:spPr>
          <a:xfrm>
            <a:off x="517000" y="1464475"/>
            <a:ext cx="35856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7"/>
          <p:cNvSpPr/>
          <p:nvPr/>
        </p:nvSpPr>
        <p:spPr>
          <a:xfrm>
            <a:off x="517000" y="2018125"/>
            <a:ext cx="32976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9" name="Google Shape;309;p57"/>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10" name="Google Shape;310;p5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11" name="Google Shape;311;p57"/>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de Comparação</a:t>
            </a:r>
            <a:endParaRPr b="1" sz="4000">
              <a:solidFill>
                <a:schemeClr val="dk1"/>
              </a:solidFill>
              <a:latin typeface="DM Sans"/>
              <a:ea typeface="DM Sans"/>
              <a:cs typeface="DM Sans"/>
              <a:sym typeface="DM Sans"/>
            </a:endParaRPr>
          </a:p>
        </p:txBody>
      </p:sp>
      <p:sp>
        <p:nvSpPr>
          <p:cNvPr id="312" name="Google Shape;312;p57"/>
          <p:cNvSpPr txBox="1"/>
          <p:nvPr/>
        </p:nvSpPr>
        <p:spPr>
          <a:xfrm>
            <a:off x="457725" y="2420875"/>
            <a:ext cx="4730100" cy="22011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SzPts val="1350"/>
              <a:buFont typeface="DM Sans"/>
              <a:buChar char="✓"/>
            </a:pPr>
            <a:r>
              <a:rPr lang="pt-BR" sz="1350">
                <a:latin typeface="DM Sans"/>
                <a:ea typeface="DM Sans"/>
                <a:cs typeface="DM Sans"/>
                <a:sym typeface="DM Sans"/>
              </a:rPr>
              <a:t>igual</a:t>
            </a:r>
            <a:r>
              <a:rPr b="1" lang="pt-BR" sz="1350">
                <a:latin typeface="DM Sans"/>
                <a:ea typeface="DM Sans"/>
                <a:cs typeface="DM Sans"/>
                <a:sym typeface="DM Sans"/>
              </a:rPr>
              <a:t> (==</a:t>
            </a:r>
            <a:r>
              <a:rPr b="1" lang="pt-BR" sz="1350">
                <a:latin typeface="DM Sans"/>
                <a:ea typeface="DM Sans"/>
                <a:cs typeface="DM Sans"/>
                <a:sym typeface="DM Sans"/>
              </a:rPr>
              <a:t>)</a:t>
            </a:r>
            <a:endParaRPr b="1" sz="1350">
              <a:latin typeface="DM Sans"/>
              <a:ea typeface="DM Sans"/>
              <a:cs typeface="DM Sans"/>
              <a:sym typeface="DM Sans"/>
            </a:endParaRPr>
          </a:p>
          <a:p>
            <a:pPr indent="0" lvl="0" marL="457200" rtl="0" algn="l">
              <a:spcBef>
                <a:spcPts val="0"/>
              </a:spcBef>
              <a:spcAft>
                <a:spcPts val="0"/>
              </a:spcAft>
              <a:buNone/>
            </a:pPr>
            <a:r>
              <a:t/>
            </a:r>
            <a:endParaRPr b="1" sz="1000">
              <a:latin typeface="DM Sans"/>
              <a:ea typeface="DM Sans"/>
              <a:cs typeface="DM Sans"/>
              <a:sym typeface="DM Sans"/>
            </a:endParaRPr>
          </a:p>
          <a:p>
            <a:pPr indent="-314325" lvl="0" marL="457200" rtl="0" algn="l">
              <a:spcBef>
                <a:spcPts val="0"/>
              </a:spcBef>
              <a:spcAft>
                <a:spcPts val="0"/>
              </a:spcAft>
              <a:buSzPts val="1350"/>
              <a:buFont typeface="DM Sans"/>
              <a:buChar char="✓"/>
            </a:pPr>
            <a:r>
              <a:rPr lang="pt-BR" sz="1350">
                <a:latin typeface="DM Sans"/>
                <a:ea typeface="DM Sans"/>
                <a:cs typeface="DM Sans"/>
                <a:sym typeface="DM Sans"/>
              </a:rPr>
              <a:t>diferente</a:t>
            </a:r>
            <a:r>
              <a:rPr b="1" lang="pt-BR" sz="1350">
                <a:latin typeface="DM Sans"/>
                <a:ea typeface="DM Sans"/>
                <a:cs typeface="DM Sans"/>
                <a:sym typeface="DM Sans"/>
              </a:rPr>
              <a:t> (!=)</a:t>
            </a:r>
            <a:endParaRPr b="1" sz="1350">
              <a:latin typeface="DM Sans"/>
              <a:ea typeface="DM Sans"/>
              <a:cs typeface="DM Sans"/>
              <a:sym typeface="DM Sans"/>
            </a:endParaRPr>
          </a:p>
          <a:p>
            <a:pPr indent="0" lvl="0" marL="457200" rtl="0" algn="l">
              <a:spcBef>
                <a:spcPts val="0"/>
              </a:spcBef>
              <a:spcAft>
                <a:spcPts val="0"/>
              </a:spcAft>
              <a:buNone/>
            </a:pPr>
            <a:r>
              <a:t/>
            </a:r>
            <a:endParaRPr b="1" sz="1000">
              <a:latin typeface="DM Sans"/>
              <a:ea typeface="DM Sans"/>
              <a:cs typeface="DM Sans"/>
              <a:sym typeface="DM Sans"/>
            </a:endParaRPr>
          </a:p>
          <a:p>
            <a:pPr indent="-314325" lvl="0" marL="457200" rtl="0" algn="l">
              <a:spcBef>
                <a:spcPts val="0"/>
              </a:spcBef>
              <a:spcAft>
                <a:spcPts val="0"/>
              </a:spcAft>
              <a:buSzPts val="1350"/>
              <a:buFont typeface="DM Sans"/>
              <a:buChar char="✓"/>
            </a:pPr>
            <a:r>
              <a:rPr lang="pt-BR" sz="1350">
                <a:latin typeface="DM Sans"/>
                <a:ea typeface="DM Sans"/>
                <a:cs typeface="DM Sans"/>
                <a:sym typeface="DM Sans"/>
              </a:rPr>
              <a:t>maior que</a:t>
            </a:r>
            <a:r>
              <a:rPr b="1" lang="pt-BR" sz="1350">
                <a:latin typeface="DM Sans"/>
                <a:ea typeface="DM Sans"/>
                <a:cs typeface="DM Sans"/>
                <a:sym typeface="DM Sans"/>
              </a:rPr>
              <a:t> (&gt;)</a:t>
            </a:r>
            <a:endParaRPr b="1" sz="1350">
              <a:latin typeface="DM Sans"/>
              <a:ea typeface="DM Sans"/>
              <a:cs typeface="DM Sans"/>
              <a:sym typeface="DM Sans"/>
            </a:endParaRPr>
          </a:p>
          <a:p>
            <a:pPr indent="0" lvl="0" marL="457200" rtl="0" algn="l">
              <a:spcBef>
                <a:spcPts val="0"/>
              </a:spcBef>
              <a:spcAft>
                <a:spcPts val="0"/>
              </a:spcAft>
              <a:buNone/>
            </a:pPr>
            <a:r>
              <a:t/>
            </a:r>
            <a:endParaRPr b="1" sz="1000">
              <a:latin typeface="DM Sans"/>
              <a:ea typeface="DM Sans"/>
              <a:cs typeface="DM Sans"/>
              <a:sym typeface="DM Sans"/>
            </a:endParaRPr>
          </a:p>
          <a:p>
            <a:pPr indent="-314325" lvl="0" marL="457200" rtl="0" algn="l">
              <a:spcBef>
                <a:spcPts val="0"/>
              </a:spcBef>
              <a:spcAft>
                <a:spcPts val="0"/>
              </a:spcAft>
              <a:buSzPts val="1350"/>
              <a:buFont typeface="DM Sans"/>
              <a:buChar char="✓"/>
            </a:pPr>
            <a:r>
              <a:rPr lang="pt-BR" sz="1350">
                <a:latin typeface="DM Sans"/>
                <a:ea typeface="DM Sans"/>
                <a:cs typeface="DM Sans"/>
                <a:sym typeface="DM Sans"/>
              </a:rPr>
              <a:t>menor que</a:t>
            </a:r>
            <a:r>
              <a:rPr b="1" lang="pt-BR" sz="1350">
                <a:latin typeface="DM Sans"/>
                <a:ea typeface="DM Sans"/>
                <a:cs typeface="DM Sans"/>
                <a:sym typeface="DM Sans"/>
              </a:rPr>
              <a:t> (&lt;)</a:t>
            </a:r>
            <a:endParaRPr b="1" sz="1350">
              <a:latin typeface="DM Sans"/>
              <a:ea typeface="DM Sans"/>
              <a:cs typeface="DM Sans"/>
              <a:sym typeface="DM Sans"/>
            </a:endParaRPr>
          </a:p>
          <a:p>
            <a:pPr indent="0" lvl="0" marL="457200" rtl="0" algn="l">
              <a:spcBef>
                <a:spcPts val="0"/>
              </a:spcBef>
              <a:spcAft>
                <a:spcPts val="0"/>
              </a:spcAft>
              <a:buNone/>
            </a:pPr>
            <a:r>
              <a:t/>
            </a:r>
            <a:endParaRPr b="1" sz="1000">
              <a:latin typeface="DM Sans"/>
              <a:ea typeface="DM Sans"/>
              <a:cs typeface="DM Sans"/>
              <a:sym typeface="DM Sans"/>
            </a:endParaRPr>
          </a:p>
          <a:p>
            <a:pPr indent="-314325" lvl="0" marL="457200" rtl="0" algn="l">
              <a:spcBef>
                <a:spcPts val="0"/>
              </a:spcBef>
              <a:spcAft>
                <a:spcPts val="0"/>
              </a:spcAft>
              <a:buSzPts val="1350"/>
              <a:buFont typeface="DM Sans"/>
              <a:buChar char="✓"/>
            </a:pPr>
            <a:r>
              <a:rPr lang="pt-BR" sz="1350">
                <a:latin typeface="DM Sans"/>
                <a:ea typeface="DM Sans"/>
                <a:cs typeface="DM Sans"/>
                <a:sym typeface="DM Sans"/>
              </a:rPr>
              <a:t>maior ou igual</a:t>
            </a:r>
            <a:r>
              <a:rPr b="1" lang="pt-BR" sz="1350">
                <a:latin typeface="DM Sans"/>
                <a:ea typeface="DM Sans"/>
                <a:cs typeface="DM Sans"/>
                <a:sym typeface="DM Sans"/>
              </a:rPr>
              <a:t> (&gt;=)</a:t>
            </a:r>
            <a:endParaRPr b="1" sz="1350">
              <a:latin typeface="DM Sans"/>
              <a:ea typeface="DM Sans"/>
              <a:cs typeface="DM Sans"/>
              <a:sym typeface="DM Sans"/>
            </a:endParaRPr>
          </a:p>
          <a:p>
            <a:pPr indent="0" lvl="0" marL="457200" rtl="0" algn="l">
              <a:spcBef>
                <a:spcPts val="0"/>
              </a:spcBef>
              <a:spcAft>
                <a:spcPts val="0"/>
              </a:spcAft>
              <a:buNone/>
            </a:pPr>
            <a:r>
              <a:t/>
            </a:r>
            <a:endParaRPr b="1" sz="1000">
              <a:latin typeface="DM Sans"/>
              <a:ea typeface="DM Sans"/>
              <a:cs typeface="DM Sans"/>
              <a:sym typeface="DM Sans"/>
            </a:endParaRPr>
          </a:p>
          <a:p>
            <a:pPr indent="-314325" lvl="0" marL="457200" rtl="0" algn="l">
              <a:spcBef>
                <a:spcPts val="0"/>
              </a:spcBef>
              <a:spcAft>
                <a:spcPts val="0"/>
              </a:spcAft>
              <a:buSzPts val="1350"/>
              <a:buFont typeface="DM Sans"/>
              <a:buChar char="✓"/>
            </a:pPr>
            <a:r>
              <a:rPr lang="pt-BR" sz="1350">
                <a:latin typeface="DM Sans"/>
                <a:ea typeface="DM Sans"/>
                <a:cs typeface="DM Sans"/>
                <a:sym typeface="DM Sans"/>
              </a:rPr>
              <a:t>menor ou igual </a:t>
            </a:r>
            <a:r>
              <a:rPr b="1" lang="pt-BR" sz="1350">
                <a:latin typeface="DM Sans"/>
                <a:ea typeface="DM Sans"/>
                <a:cs typeface="DM Sans"/>
                <a:sym typeface="DM Sans"/>
              </a:rPr>
              <a:t>(&lt;=)</a:t>
            </a:r>
            <a:endParaRPr b="1" sz="1350">
              <a:highlight>
                <a:srgbClr val="EAFF6A"/>
              </a:highlight>
              <a:latin typeface="DM Sans"/>
              <a:ea typeface="DM Sans"/>
              <a:cs typeface="DM Sans"/>
              <a:sym typeface="DM Sans"/>
            </a:endParaRPr>
          </a:p>
        </p:txBody>
      </p:sp>
      <p:pic>
        <p:nvPicPr>
          <p:cNvPr id="313" name="Google Shape;313;p57"/>
          <p:cNvPicPr preferRelativeResize="0"/>
          <p:nvPr/>
        </p:nvPicPr>
        <p:blipFill>
          <a:blip r:embed="rId5">
            <a:alphaModFix/>
          </a:blip>
          <a:stretch>
            <a:fillRect/>
          </a:stretch>
        </p:blipFill>
        <p:spPr>
          <a:xfrm>
            <a:off x="7180750" y="665762"/>
            <a:ext cx="1393049" cy="1081975"/>
          </a:xfrm>
          <a:prstGeom prst="rect">
            <a:avLst/>
          </a:prstGeom>
          <a:noFill/>
          <a:ln>
            <a:noFill/>
          </a:ln>
        </p:spPr>
      </p:pic>
      <p:pic>
        <p:nvPicPr>
          <p:cNvPr id="314" name="Google Shape;314;p57"/>
          <p:cNvPicPr preferRelativeResize="0"/>
          <p:nvPr/>
        </p:nvPicPr>
        <p:blipFill>
          <a:blip r:embed="rId6">
            <a:alphaModFix/>
          </a:blip>
          <a:stretch>
            <a:fillRect/>
          </a:stretch>
        </p:blipFill>
        <p:spPr>
          <a:xfrm>
            <a:off x="7232975" y="1842450"/>
            <a:ext cx="1340825" cy="1458600"/>
          </a:xfrm>
          <a:prstGeom prst="rect">
            <a:avLst/>
          </a:prstGeom>
          <a:noFill/>
          <a:ln>
            <a:noFill/>
          </a:ln>
        </p:spPr>
      </p:pic>
      <p:pic>
        <p:nvPicPr>
          <p:cNvPr id="315" name="Google Shape;315;p57"/>
          <p:cNvPicPr preferRelativeResize="0"/>
          <p:nvPr/>
        </p:nvPicPr>
        <p:blipFill>
          <a:blip r:embed="rId7">
            <a:alphaModFix/>
          </a:blip>
          <a:stretch>
            <a:fillRect/>
          </a:stretch>
        </p:blipFill>
        <p:spPr>
          <a:xfrm>
            <a:off x="7232975" y="3455675"/>
            <a:ext cx="1340825" cy="1081980"/>
          </a:xfrm>
          <a:prstGeom prst="rect">
            <a:avLst/>
          </a:prstGeom>
          <a:noFill/>
          <a:ln>
            <a:noFill/>
          </a:ln>
        </p:spPr>
      </p:pic>
      <p:pic>
        <p:nvPicPr>
          <p:cNvPr id="316" name="Google Shape;316;p57"/>
          <p:cNvPicPr preferRelativeResize="0"/>
          <p:nvPr/>
        </p:nvPicPr>
        <p:blipFill>
          <a:blip r:embed="rId8">
            <a:alphaModFix/>
          </a:blip>
          <a:stretch>
            <a:fillRect/>
          </a:stretch>
        </p:blipFill>
        <p:spPr>
          <a:xfrm>
            <a:off x="6181550" y="723225"/>
            <a:ext cx="876125" cy="67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8"/>
          <p:cNvSpPr txBox="1"/>
          <p:nvPr/>
        </p:nvSpPr>
        <p:spPr>
          <a:xfrm>
            <a:off x="1461300" y="1836688"/>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#CoderAlert</a:t>
            </a:r>
            <a:endParaRPr b="1" sz="4000">
              <a:solidFill>
                <a:schemeClr val="lt1"/>
              </a:solidFill>
              <a:latin typeface="DM Sans"/>
              <a:ea typeface="DM Sans"/>
              <a:cs typeface="DM Sans"/>
              <a:sym typeface="DM Sans"/>
            </a:endParaRPr>
          </a:p>
        </p:txBody>
      </p:sp>
      <p:sp>
        <p:nvSpPr>
          <p:cNvPr id="322" name="Google Shape;322;p58"/>
          <p:cNvSpPr txBox="1"/>
          <p:nvPr/>
        </p:nvSpPr>
        <p:spPr>
          <a:xfrm>
            <a:off x="1373550" y="2523525"/>
            <a:ext cx="6396900" cy="241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rgbClr val="EAFF6A"/>
                </a:solidFill>
                <a:latin typeface="DM Sans"/>
                <a:ea typeface="DM Sans"/>
                <a:cs typeface="DM Sans"/>
                <a:sym typeface="DM Sans"/>
              </a:rPr>
              <a:t>Igual ≠ Atribuição</a:t>
            </a:r>
            <a:endParaRPr b="1" sz="1800">
              <a:solidFill>
                <a:srgbClr val="EAFF6A"/>
              </a:solidFill>
              <a:latin typeface="DM Sans"/>
              <a:ea typeface="DM Sans"/>
              <a:cs typeface="DM Sans"/>
              <a:sym typeface="DM Sans"/>
            </a:endParaRPr>
          </a:p>
          <a:p>
            <a:pPr indent="0" lvl="0" marL="0" rtl="0" algn="ctr">
              <a:spcBef>
                <a:spcPts val="0"/>
              </a:spcBef>
              <a:spcAft>
                <a:spcPts val="0"/>
              </a:spcAft>
              <a:buNone/>
            </a:pPr>
            <a:r>
              <a:rPr lang="pt-BR" sz="1800">
                <a:solidFill>
                  <a:schemeClr val="lt1"/>
                </a:solidFill>
                <a:latin typeface="DM Sans"/>
                <a:ea typeface="DM Sans"/>
                <a:cs typeface="DM Sans"/>
                <a:sym typeface="DM Sans"/>
              </a:rPr>
              <a:t>O operador = é chamado de </a:t>
            </a:r>
            <a:r>
              <a:rPr b="1" lang="pt-BR" sz="1800">
                <a:solidFill>
                  <a:srgbClr val="EAFF6A"/>
                </a:solidFill>
                <a:latin typeface="DM Sans"/>
                <a:ea typeface="DM Sans"/>
                <a:cs typeface="DM Sans"/>
                <a:sym typeface="DM Sans"/>
              </a:rPr>
              <a:t>atribuição</a:t>
            </a:r>
            <a:r>
              <a:rPr lang="pt-BR" sz="1800">
                <a:solidFill>
                  <a:schemeClr val="lt1"/>
                </a:solidFill>
                <a:latin typeface="DM Sans"/>
                <a:ea typeface="DM Sans"/>
                <a:cs typeface="DM Sans"/>
                <a:sym typeface="DM Sans"/>
              </a:rPr>
              <a:t>, </a:t>
            </a:r>
            <a:endParaRPr sz="1800">
              <a:solidFill>
                <a:schemeClr val="lt1"/>
              </a:solidFill>
              <a:latin typeface="DM Sans"/>
              <a:ea typeface="DM Sans"/>
              <a:cs typeface="DM Sans"/>
              <a:sym typeface="DM Sans"/>
            </a:endParaRPr>
          </a:p>
          <a:p>
            <a:pPr indent="0" lvl="0" marL="0" rtl="0" algn="ctr">
              <a:spcBef>
                <a:spcPts val="0"/>
              </a:spcBef>
              <a:spcAft>
                <a:spcPts val="0"/>
              </a:spcAft>
              <a:buNone/>
            </a:pPr>
            <a:r>
              <a:rPr lang="pt-BR" sz="1800">
                <a:solidFill>
                  <a:schemeClr val="lt1"/>
                </a:solidFill>
                <a:latin typeface="DM Sans"/>
                <a:ea typeface="DM Sans"/>
                <a:cs typeface="DM Sans"/>
                <a:sym typeface="DM Sans"/>
              </a:rPr>
              <a:t>enquanto o == é chamado de </a:t>
            </a:r>
            <a:r>
              <a:rPr b="1" lang="pt-BR" sz="1900">
                <a:solidFill>
                  <a:srgbClr val="EAFF6A"/>
                </a:solidFill>
                <a:latin typeface="DM Sans"/>
                <a:ea typeface="DM Sans"/>
                <a:cs typeface="DM Sans"/>
                <a:sym typeface="DM Sans"/>
              </a:rPr>
              <a:t>igual</a:t>
            </a:r>
            <a:r>
              <a:rPr b="1" lang="pt-BR" sz="1800">
                <a:solidFill>
                  <a:schemeClr val="lt1"/>
                </a:solidFill>
                <a:latin typeface="DM Sans"/>
                <a:ea typeface="DM Sans"/>
                <a:cs typeface="DM Sans"/>
                <a:sym typeface="DM Sans"/>
              </a:rPr>
              <a:t>.</a:t>
            </a:r>
            <a:r>
              <a:rPr lang="pt-BR" sz="1800">
                <a:solidFill>
                  <a:schemeClr val="lt1"/>
                </a:solidFill>
                <a:latin typeface="DM Sans"/>
                <a:ea typeface="DM Sans"/>
                <a:cs typeface="DM Sans"/>
                <a:sym typeface="DM Sans"/>
              </a:rPr>
              <a:t> </a:t>
            </a:r>
            <a:endParaRPr sz="1800">
              <a:solidFill>
                <a:schemeClr val="lt1"/>
              </a:solidFill>
              <a:latin typeface="DM Sans"/>
              <a:ea typeface="DM Sans"/>
              <a:cs typeface="DM Sans"/>
              <a:sym typeface="DM Sans"/>
            </a:endParaRPr>
          </a:p>
          <a:p>
            <a:pPr indent="0" lvl="0" marL="0" rtl="0" algn="ctr">
              <a:spcBef>
                <a:spcPts val="0"/>
              </a:spcBef>
              <a:spcAft>
                <a:spcPts val="0"/>
              </a:spcAft>
              <a:buNone/>
            </a:pPr>
            <a:r>
              <a:rPr lang="pt-BR" sz="1800">
                <a:solidFill>
                  <a:schemeClr val="lt1"/>
                </a:solidFill>
                <a:latin typeface="DM Sans"/>
                <a:ea typeface="DM Sans"/>
                <a:cs typeface="DM Sans"/>
                <a:sym typeface="DM Sans"/>
              </a:rPr>
              <a:t>O operador = é usado para atribuir valores a variáveis, enquanto o operador == é usado para verificar a igualdade de valores ou expressões.</a:t>
            </a:r>
            <a:endParaRPr sz="1800">
              <a:solidFill>
                <a:schemeClr val="lt1"/>
              </a:solidFill>
              <a:latin typeface="DM Sans"/>
              <a:ea typeface="DM Sans"/>
              <a:cs typeface="DM Sans"/>
              <a:sym typeface="DM Sans"/>
            </a:endParaRPr>
          </a:p>
          <a:p>
            <a:pPr indent="0" lvl="0" marL="0" rtl="0" algn="ctr">
              <a:spcBef>
                <a:spcPts val="0"/>
              </a:spcBef>
              <a:spcAft>
                <a:spcPts val="0"/>
              </a:spcAft>
              <a:buNone/>
            </a:pPr>
            <a:r>
              <a:t/>
            </a:r>
            <a:endParaRPr sz="1800">
              <a:solidFill>
                <a:schemeClr val="lt1"/>
              </a:solidFill>
              <a:latin typeface="DM Sans"/>
              <a:ea typeface="DM Sans"/>
              <a:cs typeface="DM Sans"/>
              <a:sym typeface="DM Sans"/>
            </a:endParaRPr>
          </a:p>
          <a:p>
            <a:pPr indent="0" lvl="0" marL="0" rtl="0" algn="ctr">
              <a:spcBef>
                <a:spcPts val="0"/>
              </a:spcBef>
              <a:spcAft>
                <a:spcPts val="0"/>
              </a:spcAft>
              <a:buNone/>
            </a:pPr>
            <a:r>
              <a:t/>
            </a:r>
            <a:endParaRPr sz="1800">
              <a:solidFill>
                <a:schemeClr val="lt1"/>
              </a:solidFill>
              <a:latin typeface="DM Sans"/>
              <a:ea typeface="DM Sans"/>
              <a:cs typeface="DM Sans"/>
              <a:sym typeface="DM Sans"/>
            </a:endParaRPr>
          </a:p>
        </p:txBody>
      </p:sp>
      <p:grpSp>
        <p:nvGrpSpPr>
          <p:cNvPr id="323" name="Google Shape;323;p58"/>
          <p:cNvGrpSpPr/>
          <p:nvPr/>
        </p:nvGrpSpPr>
        <p:grpSpPr>
          <a:xfrm>
            <a:off x="4202551" y="905623"/>
            <a:ext cx="738900" cy="738900"/>
            <a:chOff x="7208351" y="2467173"/>
            <a:chExt cx="738900" cy="738900"/>
          </a:xfrm>
        </p:grpSpPr>
        <p:sp>
          <p:nvSpPr>
            <p:cNvPr id="324" name="Google Shape;324;p58"/>
            <p:cNvSpPr/>
            <p:nvPr/>
          </p:nvSpPr>
          <p:spPr>
            <a:xfrm>
              <a:off x="7208351"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58"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9"/>
          <p:cNvSpPr/>
          <p:nvPr/>
        </p:nvSpPr>
        <p:spPr>
          <a:xfrm>
            <a:off x="517000" y="1464475"/>
            <a:ext cx="28464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9"/>
          <p:cNvSpPr/>
          <p:nvPr/>
        </p:nvSpPr>
        <p:spPr>
          <a:xfrm>
            <a:off x="517000" y="2018125"/>
            <a:ext cx="18378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 name="Google Shape;332;p59"/>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33" name="Google Shape;333;p5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34" name="Google Shape;334;p59"/>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lógicas</a:t>
            </a:r>
            <a:endParaRPr b="1" sz="4000">
              <a:solidFill>
                <a:schemeClr val="dk1"/>
              </a:solidFill>
              <a:latin typeface="DM Sans"/>
              <a:ea typeface="DM Sans"/>
              <a:cs typeface="DM Sans"/>
              <a:sym typeface="DM Sans"/>
            </a:endParaRPr>
          </a:p>
        </p:txBody>
      </p:sp>
      <p:sp>
        <p:nvSpPr>
          <p:cNvPr id="335" name="Google Shape;335;p59"/>
          <p:cNvSpPr txBox="1"/>
          <p:nvPr/>
        </p:nvSpPr>
        <p:spPr>
          <a:xfrm>
            <a:off x="457725" y="2420875"/>
            <a:ext cx="47301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Os operadores lógicos são: </a:t>
            </a:r>
            <a:r>
              <a:rPr b="1" lang="pt-BR" sz="1350">
                <a:latin typeface="DM Sans"/>
                <a:ea typeface="DM Sans"/>
                <a:cs typeface="DM Sans"/>
                <a:sym typeface="DM Sans"/>
              </a:rPr>
              <a:t>and</a:t>
            </a:r>
            <a:r>
              <a:rPr lang="pt-BR" sz="1350">
                <a:latin typeface="DM Sans"/>
                <a:ea typeface="DM Sans"/>
                <a:cs typeface="DM Sans"/>
                <a:sym typeface="DM Sans"/>
              </a:rPr>
              <a:t>, </a:t>
            </a:r>
            <a:r>
              <a:rPr b="1" lang="pt-BR" sz="1350">
                <a:latin typeface="DM Sans"/>
                <a:ea typeface="DM Sans"/>
                <a:cs typeface="DM Sans"/>
                <a:sym typeface="DM Sans"/>
              </a:rPr>
              <a:t>or </a:t>
            </a:r>
            <a:r>
              <a:rPr lang="pt-BR" sz="1350">
                <a:latin typeface="DM Sans"/>
                <a:ea typeface="DM Sans"/>
                <a:cs typeface="DM Sans"/>
                <a:sym typeface="DM Sans"/>
              </a:rPr>
              <a:t>e </a:t>
            </a:r>
            <a:r>
              <a:rPr b="1" lang="pt-BR" sz="1350">
                <a:latin typeface="DM Sans"/>
                <a:ea typeface="DM Sans"/>
                <a:cs typeface="DM Sans"/>
                <a:sym typeface="DM Sans"/>
              </a:rPr>
              <a:t>not</a:t>
            </a:r>
            <a:r>
              <a:rPr lang="pt-BR"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pt-BR" sz="1350">
                <a:latin typeface="DM Sans"/>
                <a:ea typeface="DM Sans"/>
                <a:cs typeface="DM Sans"/>
                <a:sym typeface="DM Sans"/>
              </a:rPr>
              <a:t>** O operador </a:t>
            </a:r>
            <a:r>
              <a:rPr b="1" lang="pt-BR" sz="1350">
                <a:latin typeface="DM Sans"/>
                <a:ea typeface="DM Sans"/>
                <a:cs typeface="DM Sans"/>
                <a:sym typeface="DM Sans"/>
              </a:rPr>
              <a:t>not </a:t>
            </a:r>
            <a:r>
              <a:rPr lang="pt-BR" sz="1350">
                <a:latin typeface="DM Sans"/>
                <a:ea typeface="DM Sans"/>
                <a:cs typeface="DM Sans"/>
                <a:sym typeface="DM Sans"/>
              </a:rPr>
              <a:t>inverte o valor da expressão avaliada.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pt-BR" sz="1350">
                <a:highlight>
                  <a:srgbClr val="EAFF6A"/>
                </a:highlight>
                <a:latin typeface="DM Sans"/>
                <a:ea typeface="DM Sans"/>
                <a:cs typeface="DM Sans"/>
                <a:sym typeface="DM Sans"/>
              </a:rPr>
              <a:t>Cuidado com a prioridade dos fatores. Na dúvida sempre use parênteses. 😉</a:t>
            </a:r>
            <a:endParaRPr b="1" sz="1350">
              <a:highlight>
                <a:srgbClr val="EAFF6A"/>
              </a:highlight>
              <a:latin typeface="DM Sans"/>
              <a:ea typeface="DM Sans"/>
              <a:cs typeface="DM Sans"/>
              <a:sym typeface="DM Sans"/>
            </a:endParaRPr>
          </a:p>
        </p:txBody>
      </p:sp>
      <p:pic>
        <p:nvPicPr>
          <p:cNvPr id="336" name="Google Shape;336;p59"/>
          <p:cNvPicPr preferRelativeResize="0"/>
          <p:nvPr/>
        </p:nvPicPr>
        <p:blipFill>
          <a:blip r:embed="rId5">
            <a:alphaModFix/>
          </a:blip>
          <a:stretch>
            <a:fillRect/>
          </a:stretch>
        </p:blipFill>
        <p:spPr>
          <a:xfrm>
            <a:off x="6284801" y="816301"/>
            <a:ext cx="2414751" cy="1053296"/>
          </a:xfrm>
          <a:prstGeom prst="rect">
            <a:avLst/>
          </a:prstGeom>
          <a:noFill/>
          <a:ln>
            <a:noFill/>
          </a:ln>
        </p:spPr>
      </p:pic>
      <p:pic>
        <p:nvPicPr>
          <p:cNvPr id="337" name="Google Shape;337;p59"/>
          <p:cNvPicPr preferRelativeResize="0"/>
          <p:nvPr/>
        </p:nvPicPr>
        <p:blipFill>
          <a:blip r:embed="rId6">
            <a:alphaModFix/>
          </a:blip>
          <a:stretch>
            <a:fillRect/>
          </a:stretch>
        </p:blipFill>
        <p:spPr>
          <a:xfrm>
            <a:off x="6284801" y="3273905"/>
            <a:ext cx="2420800" cy="1053296"/>
          </a:xfrm>
          <a:prstGeom prst="rect">
            <a:avLst/>
          </a:prstGeom>
          <a:noFill/>
          <a:ln>
            <a:noFill/>
          </a:ln>
        </p:spPr>
      </p:pic>
      <p:pic>
        <p:nvPicPr>
          <p:cNvPr id="338" name="Google Shape;338;p59"/>
          <p:cNvPicPr preferRelativeResize="0"/>
          <p:nvPr/>
        </p:nvPicPr>
        <p:blipFill>
          <a:blip r:embed="rId7">
            <a:alphaModFix/>
          </a:blip>
          <a:stretch>
            <a:fillRect/>
          </a:stretch>
        </p:blipFill>
        <p:spPr>
          <a:xfrm>
            <a:off x="6284801" y="2053496"/>
            <a:ext cx="2414752" cy="111333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0"/>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Estruturas de Dados</a:t>
            </a:r>
            <a:endParaRPr b="1" sz="400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1"/>
          <p:cNvSpPr/>
          <p:nvPr/>
        </p:nvSpPr>
        <p:spPr>
          <a:xfrm>
            <a:off x="517000" y="1464475"/>
            <a:ext cx="13482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9" name="Google Shape;349;p61"/>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50" name="Google Shape;350;p6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51" name="Google Shape;351;p6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Lista</a:t>
            </a:r>
            <a:endParaRPr b="1" sz="4000">
              <a:solidFill>
                <a:schemeClr val="dk1"/>
              </a:solidFill>
              <a:latin typeface="DM Sans"/>
              <a:ea typeface="DM Sans"/>
              <a:cs typeface="DM Sans"/>
              <a:sym typeface="DM Sans"/>
            </a:endParaRPr>
          </a:p>
        </p:txBody>
      </p:sp>
      <p:sp>
        <p:nvSpPr>
          <p:cNvPr id="352" name="Google Shape;352;p61"/>
          <p:cNvSpPr txBox="1"/>
          <p:nvPr/>
        </p:nvSpPr>
        <p:spPr>
          <a:xfrm>
            <a:off x="457725" y="2420875"/>
            <a:ext cx="47301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highlight>
                  <a:srgbClr val="EAFF6A"/>
                </a:highlight>
                <a:latin typeface="DM Sans"/>
                <a:ea typeface="DM Sans"/>
                <a:cs typeface="DM Sans"/>
                <a:sym typeface="DM Sans"/>
              </a:rPr>
              <a:t>Lista (list):</a:t>
            </a:r>
            <a:r>
              <a:rPr lang="pt-BR" sz="1350">
                <a:latin typeface="DM Sans"/>
                <a:ea typeface="DM Sans"/>
                <a:cs typeface="DM Sans"/>
                <a:sym typeface="DM Sans"/>
              </a:rPr>
              <a:t> uma lista é uma </a:t>
            </a:r>
            <a:r>
              <a:rPr b="1" lang="pt-BR" sz="1350">
                <a:latin typeface="DM Sans"/>
                <a:ea typeface="DM Sans"/>
                <a:cs typeface="DM Sans"/>
                <a:sym typeface="DM Sans"/>
              </a:rPr>
              <a:t>estrutura de dados mutável e ordenada que pode conter um número arbitrário de elementos de diferentes tipos. </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latin typeface="DM Sans"/>
              <a:ea typeface="DM Sans"/>
              <a:cs typeface="DM Sans"/>
              <a:sym typeface="DM Sans"/>
            </a:endParaRPr>
          </a:p>
          <a:p>
            <a:pPr indent="0" lvl="0" marL="0" rtl="0" algn="l">
              <a:spcBef>
                <a:spcPts val="0"/>
              </a:spcBef>
              <a:spcAft>
                <a:spcPts val="0"/>
              </a:spcAft>
              <a:buNone/>
            </a:pPr>
            <a:r>
              <a:rPr lang="pt-BR" sz="1350">
                <a:latin typeface="DM Sans"/>
                <a:ea typeface="DM Sans"/>
                <a:cs typeface="DM Sans"/>
                <a:sym typeface="DM Sans"/>
              </a:rPr>
              <a:t>Por exemplo: minha_lista = [1, 2.2, "três", 4.0].</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350">
                <a:latin typeface="DM Sans"/>
                <a:ea typeface="DM Sans"/>
                <a:cs typeface="DM Sans"/>
                <a:sym typeface="DM Sans"/>
              </a:rPr>
              <a:t> A ordem dos elementos é importante, o que significa que os elementos são acessados por sua posição na lista (índice), que começa em 0.</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353" name="Google Shape;353;p61"/>
          <p:cNvPicPr preferRelativeResize="0"/>
          <p:nvPr/>
        </p:nvPicPr>
        <p:blipFill>
          <a:blip r:embed="rId5">
            <a:alphaModFix/>
          </a:blip>
          <a:stretch>
            <a:fillRect/>
          </a:stretch>
        </p:blipFill>
        <p:spPr>
          <a:xfrm>
            <a:off x="6421573" y="1071048"/>
            <a:ext cx="2147255" cy="2147243"/>
          </a:xfrm>
          <a:prstGeom prst="rect">
            <a:avLst/>
          </a:prstGeom>
          <a:noFill/>
          <a:ln>
            <a:noFill/>
          </a:ln>
        </p:spPr>
      </p:pic>
      <p:pic>
        <p:nvPicPr>
          <p:cNvPr id="354" name="Google Shape;354;p61"/>
          <p:cNvPicPr preferRelativeResize="0"/>
          <p:nvPr/>
        </p:nvPicPr>
        <p:blipFill>
          <a:blip r:embed="rId6">
            <a:alphaModFix/>
          </a:blip>
          <a:stretch>
            <a:fillRect/>
          </a:stretch>
        </p:blipFill>
        <p:spPr>
          <a:xfrm>
            <a:off x="6258662" y="3499819"/>
            <a:ext cx="2473075" cy="94150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2"/>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Propriedades Lista</a:t>
            </a:r>
            <a:endParaRPr b="1" sz="4000">
              <a:solidFill>
                <a:schemeClr val="dk1"/>
              </a:solidFill>
              <a:latin typeface="DM Sans"/>
              <a:ea typeface="DM Sans"/>
              <a:cs typeface="DM Sans"/>
              <a:sym typeface="DM Sans"/>
            </a:endParaRPr>
          </a:p>
        </p:txBody>
      </p:sp>
      <p:pic>
        <p:nvPicPr>
          <p:cNvPr id="360" name="Google Shape;360;p62"/>
          <p:cNvPicPr preferRelativeResize="0"/>
          <p:nvPr/>
        </p:nvPicPr>
        <p:blipFill>
          <a:blip r:embed="rId3">
            <a:alphaModFix/>
          </a:blip>
          <a:stretch>
            <a:fillRect/>
          </a:stretch>
        </p:blipFill>
        <p:spPr>
          <a:xfrm>
            <a:off x="748925" y="1818775"/>
            <a:ext cx="2774275" cy="1268375"/>
          </a:xfrm>
          <a:prstGeom prst="rect">
            <a:avLst/>
          </a:prstGeom>
          <a:noFill/>
          <a:ln>
            <a:noFill/>
          </a:ln>
        </p:spPr>
      </p:pic>
      <p:pic>
        <p:nvPicPr>
          <p:cNvPr id="361" name="Google Shape;361;p62"/>
          <p:cNvPicPr preferRelativeResize="0"/>
          <p:nvPr/>
        </p:nvPicPr>
        <p:blipFill>
          <a:blip r:embed="rId4">
            <a:alphaModFix/>
          </a:blip>
          <a:stretch>
            <a:fillRect/>
          </a:stretch>
        </p:blipFill>
        <p:spPr>
          <a:xfrm>
            <a:off x="748925" y="3570650"/>
            <a:ext cx="2807318" cy="1268375"/>
          </a:xfrm>
          <a:prstGeom prst="rect">
            <a:avLst/>
          </a:prstGeom>
          <a:noFill/>
          <a:ln>
            <a:noFill/>
          </a:ln>
        </p:spPr>
      </p:pic>
      <p:pic>
        <p:nvPicPr>
          <p:cNvPr id="362" name="Google Shape;362;p62"/>
          <p:cNvPicPr preferRelativeResize="0"/>
          <p:nvPr/>
        </p:nvPicPr>
        <p:blipFill>
          <a:blip r:embed="rId5">
            <a:alphaModFix/>
          </a:blip>
          <a:stretch>
            <a:fillRect/>
          </a:stretch>
        </p:blipFill>
        <p:spPr>
          <a:xfrm>
            <a:off x="4452150" y="1810773"/>
            <a:ext cx="3752371" cy="1268375"/>
          </a:xfrm>
          <a:prstGeom prst="rect">
            <a:avLst/>
          </a:prstGeom>
          <a:noFill/>
          <a:ln>
            <a:noFill/>
          </a:ln>
        </p:spPr>
      </p:pic>
      <p:pic>
        <p:nvPicPr>
          <p:cNvPr id="363" name="Google Shape;363;p62"/>
          <p:cNvPicPr preferRelativeResize="0"/>
          <p:nvPr/>
        </p:nvPicPr>
        <p:blipFill>
          <a:blip r:embed="rId6">
            <a:alphaModFix/>
          </a:blip>
          <a:stretch>
            <a:fillRect/>
          </a:stretch>
        </p:blipFill>
        <p:spPr>
          <a:xfrm>
            <a:off x="4572001" y="3570649"/>
            <a:ext cx="2510956" cy="1268375"/>
          </a:xfrm>
          <a:prstGeom prst="rect">
            <a:avLst/>
          </a:prstGeom>
          <a:noFill/>
          <a:ln>
            <a:noFill/>
          </a:ln>
        </p:spPr>
      </p:pic>
      <p:sp>
        <p:nvSpPr>
          <p:cNvPr id="364" name="Google Shape;364;p62"/>
          <p:cNvSpPr txBox="1"/>
          <p:nvPr/>
        </p:nvSpPr>
        <p:spPr>
          <a:xfrm>
            <a:off x="748913" y="3170450"/>
            <a:ext cx="2974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highlight>
                  <a:srgbClr val="EAFF6A"/>
                </a:highlight>
                <a:latin typeface="DM Sans"/>
                <a:ea typeface="DM Sans"/>
                <a:cs typeface="DM Sans"/>
                <a:sym typeface="DM Sans"/>
              </a:rPr>
              <a:t>Append</a:t>
            </a:r>
            <a:endParaRPr sz="1350">
              <a:highlight>
                <a:srgbClr val="EAFF6A"/>
              </a:highlight>
              <a:latin typeface="DM Sans"/>
              <a:ea typeface="DM Sans"/>
              <a:cs typeface="DM Sans"/>
              <a:sym typeface="DM Sans"/>
            </a:endParaRPr>
          </a:p>
        </p:txBody>
      </p:sp>
      <p:sp>
        <p:nvSpPr>
          <p:cNvPr id="365" name="Google Shape;365;p62"/>
          <p:cNvSpPr txBox="1"/>
          <p:nvPr/>
        </p:nvSpPr>
        <p:spPr>
          <a:xfrm>
            <a:off x="4571988" y="3170450"/>
            <a:ext cx="2974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highlight>
                  <a:srgbClr val="EAFF6A"/>
                </a:highlight>
                <a:latin typeface="DM Sans"/>
                <a:ea typeface="DM Sans"/>
                <a:cs typeface="DM Sans"/>
                <a:sym typeface="DM Sans"/>
              </a:rPr>
              <a:t>Ordenação</a:t>
            </a:r>
            <a:endParaRPr sz="1350">
              <a:highlight>
                <a:srgbClr val="EAFF6A"/>
              </a:highlight>
              <a:latin typeface="DM Sans"/>
              <a:ea typeface="DM Sans"/>
              <a:cs typeface="DM Sans"/>
              <a:sym typeface="DM Sans"/>
            </a:endParaRPr>
          </a:p>
        </p:txBody>
      </p:sp>
      <p:sp>
        <p:nvSpPr>
          <p:cNvPr id="366" name="Google Shape;366;p62"/>
          <p:cNvSpPr txBox="1"/>
          <p:nvPr/>
        </p:nvSpPr>
        <p:spPr>
          <a:xfrm>
            <a:off x="4452138" y="1410575"/>
            <a:ext cx="2974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highlight>
                  <a:srgbClr val="EAFF6A"/>
                </a:highlight>
                <a:latin typeface="DM Sans"/>
                <a:ea typeface="DM Sans"/>
                <a:cs typeface="DM Sans"/>
                <a:sym typeface="DM Sans"/>
              </a:rPr>
              <a:t>Concatenação</a:t>
            </a:r>
            <a:endParaRPr sz="1350">
              <a:highlight>
                <a:srgbClr val="EAFF6A"/>
              </a:highlight>
              <a:latin typeface="DM Sans"/>
              <a:ea typeface="DM Sans"/>
              <a:cs typeface="DM Sans"/>
              <a:sym typeface="DM Sans"/>
            </a:endParaRPr>
          </a:p>
        </p:txBody>
      </p:sp>
      <p:sp>
        <p:nvSpPr>
          <p:cNvPr id="367" name="Google Shape;367;p62"/>
          <p:cNvSpPr txBox="1"/>
          <p:nvPr/>
        </p:nvSpPr>
        <p:spPr>
          <a:xfrm>
            <a:off x="748925" y="1410563"/>
            <a:ext cx="2974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highlight>
                  <a:srgbClr val="EAFF6A"/>
                </a:highlight>
                <a:latin typeface="DM Sans"/>
                <a:ea typeface="DM Sans"/>
                <a:cs typeface="DM Sans"/>
                <a:sym typeface="DM Sans"/>
              </a:rPr>
              <a:t>Multinível</a:t>
            </a:r>
            <a:endParaRPr sz="1350">
              <a:highlight>
                <a:srgbClr val="EAFF6A"/>
              </a:highlight>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3"/>
          <p:cNvSpPr/>
          <p:nvPr/>
        </p:nvSpPr>
        <p:spPr>
          <a:xfrm>
            <a:off x="517000" y="1464475"/>
            <a:ext cx="27066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 name="Google Shape;373;p63"/>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74" name="Google Shape;374;p6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75" name="Google Shape;375;p6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Dicionário</a:t>
            </a:r>
            <a:endParaRPr b="1" sz="4000">
              <a:solidFill>
                <a:schemeClr val="dk1"/>
              </a:solidFill>
              <a:latin typeface="DM Sans"/>
              <a:ea typeface="DM Sans"/>
              <a:cs typeface="DM Sans"/>
              <a:sym typeface="DM Sans"/>
            </a:endParaRPr>
          </a:p>
        </p:txBody>
      </p:sp>
      <p:sp>
        <p:nvSpPr>
          <p:cNvPr id="376" name="Google Shape;376;p63"/>
          <p:cNvSpPr txBox="1"/>
          <p:nvPr/>
        </p:nvSpPr>
        <p:spPr>
          <a:xfrm>
            <a:off x="457725" y="2420875"/>
            <a:ext cx="47301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highlight>
                  <a:srgbClr val="EAFF6A"/>
                </a:highlight>
                <a:latin typeface="DM Sans"/>
                <a:ea typeface="DM Sans"/>
                <a:cs typeface="DM Sans"/>
                <a:sym typeface="DM Sans"/>
              </a:rPr>
              <a:t>Dicionário (dict):</a:t>
            </a:r>
            <a:r>
              <a:rPr lang="pt-BR" sz="1350">
                <a:latin typeface="DM Sans"/>
                <a:ea typeface="DM Sans"/>
                <a:cs typeface="DM Sans"/>
                <a:sym typeface="DM Sans"/>
              </a:rPr>
              <a:t> é uma </a:t>
            </a:r>
            <a:r>
              <a:rPr b="1" lang="pt-BR" sz="1350">
                <a:latin typeface="DM Sans"/>
                <a:ea typeface="DM Sans"/>
                <a:cs typeface="DM Sans"/>
                <a:sym typeface="DM Sans"/>
              </a:rPr>
              <a:t>estrutura de dados mutável e não ordenada que mapeia chaves a valores.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pt-BR" sz="1350">
                <a:latin typeface="DM Sans"/>
                <a:ea typeface="DM Sans"/>
                <a:cs typeface="DM Sans"/>
                <a:sym typeface="DM Sans"/>
              </a:rPr>
              <a:t>As chaves e os valores podem ser de qualquer tipo, mas as chaves devem ser únicas. Os elementos do dicionário são colocados entre chaves e separados por vírgulas, no formato chave:valor.</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377" name="Google Shape;377;p63"/>
          <p:cNvPicPr preferRelativeResize="0"/>
          <p:nvPr/>
        </p:nvPicPr>
        <p:blipFill>
          <a:blip r:embed="rId5">
            <a:alphaModFix/>
          </a:blip>
          <a:stretch>
            <a:fillRect/>
          </a:stretch>
        </p:blipFill>
        <p:spPr>
          <a:xfrm>
            <a:off x="5342400" y="1316403"/>
            <a:ext cx="3297601" cy="752496"/>
          </a:xfrm>
          <a:prstGeom prst="rect">
            <a:avLst/>
          </a:prstGeom>
          <a:noFill/>
          <a:ln>
            <a:noFill/>
          </a:ln>
        </p:spPr>
      </p:pic>
      <p:pic>
        <p:nvPicPr>
          <p:cNvPr id="378" name="Google Shape;378;p63"/>
          <p:cNvPicPr preferRelativeResize="0"/>
          <p:nvPr/>
        </p:nvPicPr>
        <p:blipFill>
          <a:blip r:embed="rId6">
            <a:alphaModFix/>
          </a:blip>
          <a:stretch>
            <a:fillRect/>
          </a:stretch>
        </p:blipFill>
        <p:spPr>
          <a:xfrm>
            <a:off x="6060700" y="2420875"/>
            <a:ext cx="2579301" cy="1206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7"/>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34" name="Google Shape;134;p37"/>
          <p:cNvSpPr txBox="1"/>
          <p:nvPr/>
        </p:nvSpPr>
        <p:spPr>
          <a:xfrm>
            <a:off x="2109143" y="2502363"/>
            <a:ext cx="4925700" cy="1736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Estrutura do curso;</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O que é programação;</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História da programação;</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Python 2, 3 e outras linguagens;</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Configurando o ambiente e o programa Hello World!</a:t>
            </a:r>
            <a:endParaRPr sz="1350">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4"/>
          <p:cNvSpPr/>
          <p:nvPr/>
        </p:nvSpPr>
        <p:spPr>
          <a:xfrm>
            <a:off x="517000" y="1464475"/>
            <a:ext cx="17277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4" name="Google Shape;384;p64"/>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85" name="Google Shape;385;p6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86" name="Google Shape;386;p64"/>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Tuplas</a:t>
            </a:r>
            <a:endParaRPr b="1" sz="4000">
              <a:solidFill>
                <a:schemeClr val="dk1"/>
              </a:solidFill>
              <a:latin typeface="DM Sans"/>
              <a:ea typeface="DM Sans"/>
              <a:cs typeface="DM Sans"/>
              <a:sym typeface="DM Sans"/>
            </a:endParaRPr>
          </a:p>
        </p:txBody>
      </p:sp>
      <p:sp>
        <p:nvSpPr>
          <p:cNvPr id="387" name="Google Shape;387;p64"/>
          <p:cNvSpPr txBox="1"/>
          <p:nvPr/>
        </p:nvSpPr>
        <p:spPr>
          <a:xfrm>
            <a:off x="457725" y="2420875"/>
            <a:ext cx="47301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highlight>
                  <a:srgbClr val="EAFF6A"/>
                </a:highlight>
                <a:latin typeface="DM Sans"/>
                <a:ea typeface="DM Sans"/>
                <a:cs typeface="DM Sans"/>
                <a:sym typeface="DM Sans"/>
              </a:rPr>
              <a:t>Tuple (tuple):</a:t>
            </a:r>
            <a:r>
              <a:rPr lang="pt-BR" sz="1350">
                <a:solidFill>
                  <a:schemeClr val="dk1"/>
                </a:solidFill>
                <a:latin typeface="DM Sans"/>
                <a:ea typeface="DM Sans"/>
                <a:cs typeface="DM Sans"/>
                <a:sym typeface="DM Sans"/>
              </a:rPr>
              <a:t> uma tupla é uma </a:t>
            </a:r>
            <a:r>
              <a:rPr b="1" lang="pt-BR" sz="1350">
                <a:solidFill>
                  <a:schemeClr val="dk1"/>
                </a:solidFill>
                <a:latin typeface="DM Sans"/>
                <a:ea typeface="DM Sans"/>
                <a:cs typeface="DM Sans"/>
                <a:sym typeface="DM Sans"/>
              </a:rPr>
              <a:t>coleção imutável e ordenada de elementos</a:t>
            </a:r>
            <a:r>
              <a:rPr lang="pt-BR"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As tuplas </a:t>
            </a:r>
            <a:r>
              <a:rPr b="1" lang="pt-BR" sz="1350">
                <a:solidFill>
                  <a:schemeClr val="dk1"/>
                </a:solidFill>
                <a:latin typeface="DM Sans"/>
                <a:ea typeface="DM Sans"/>
                <a:cs typeface="DM Sans"/>
                <a:sym typeface="DM Sans"/>
              </a:rPr>
              <a:t>são muito semelhantes às listas, exceto que elas são imutáveis</a:t>
            </a:r>
            <a:r>
              <a:rPr lang="pt-BR" sz="1350">
                <a:solidFill>
                  <a:schemeClr val="dk1"/>
                </a:solidFill>
                <a:latin typeface="DM Sans"/>
                <a:ea typeface="DM Sans"/>
                <a:cs typeface="DM Sans"/>
                <a:sym typeface="DM Sans"/>
              </a:rPr>
              <a:t>, o que significa que seus elementos não podem ser alterados após a criação da tupla.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Os elementos da tupla são colocados entre parênteses e separados por vírgulas.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388" name="Google Shape;388;p64"/>
          <p:cNvPicPr preferRelativeResize="0"/>
          <p:nvPr/>
        </p:nvPicPr>
        <p:blipFill>
          <a:blip r:embed="rId5">
            <a:alphaModFix/>
          </a:blip>
          <a:stretch>
            <a:fillRect/>
          </a:stretch>
        </p:blipFill>
        <p:spPr>
          <a:xfrm>
            <a:off x="5930500" y="1105925"/>
            <a:ext cx="2709500" cy="1008433"/>
          </a:xfrm>
          <a:prstGeom prst="rect">
            <a:avLst/>
          </a:prstGeom>
          <a:noFill/>
          <a:ln>
            <a:noFill/>
          </a:ln>
        </p:spPr>
      </p:pic>
      <p:pic>
        <p:nvPicPr>
          <p:cNvPr id="389" name="Google Shape;389;p64"/>
          <p:cNvPicPr preferRelativeResize="0"/>
          <p:nvPr/>
        </p:nvPicPr>
        <p:blipFill>
          <a:blip r:embed="rId6">
            <a:alphaModFix/>
          </a:blip>
          <a:stretch>
            <a:fillRect/>
          </a:stretch>
        </p:blipFill>
        <p:spPr>
          <a:xfrm>
            <a:off x="5560151" y="2251575"/>
            <a:ext cx="3079849" cy="20297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5"/>
          <p:cNvSpPr/>
          <p:nvPr/>
        </p:nvSpPr>
        <p:spPr>
          <a:xfrm>
            <a:off x="517000" y="1464475"/>
            <a:ext cx="9489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5" name="Google Shape;395;p65"/>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96" name="Google Shape;396;p6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97" name="Google Shape;397;p6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Set</a:t>
            </a:r>
            <a:endParaRPr b="1" sz="4000">
              <a:solidFill>
                <a:schemeClr val="dk1"/>
              </a:solidFill>
              <a:latin typeface="DM Sans"/>
              <a:ea typeface="DM Sans"/>
              <a:cs typeface="DM Sans"/>
              <a:sym typeface="DM Sans"/>
            </a:endParaRPr>
          </a:p>
        </p:txBody>
      </p:sp>
      <p:sp>
        <p:nvSpPr>
          <p:cNvPr id="398" name="Google Shape;398;p65"/>
          <p:cNvSpPr txBox="1"/>
          <p:nvPr/>
        </p:nvSpPr>
        <p:spPr>
          <a:xfrm>
            <a:off x="457725" y="2420875"/>
            <a:ext cx="4730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highlight>
                  <a:srgbClr val="EAFF6A"/>
                </a:highlight>
                <a:latin typeface="DM Sans"/>
                <a:ea typeface="DM Sans"/>
                <a:cs typeface="DM Sans"/>
                <a:sym typeface="DM Sans"/>
              </a:rPr>
              <a:t>Set (set):</a:t>
            </a:r>
            <a:r>
              <a:rPr lang="pt-BR" sz="1350">
                <a:solidFill>
                  <a:schemeClr val="dk1"/>
                </a:solidFill>
                <a:latin typeface="DM Sans"/>
                <a:ea typeface="DM Sans"/>
                <a:cs typeface="DM Sans"/>
                <a:sym typeface="DM Sans"/>
              </a:rPr>
              <a:t> um set é uma </a:t>
            </a:r>
            <a:r>
              <a:rPr b="1" lang="pt-BR" sz="1350">
                <a:solidFill>
                  <a:schemeClr val="dk1"/>
                </a:solidFill>
                <a:latin typeface="DM Sans"/>
                <a:ea typeface="DM Sans"/>
                <a:cs typeface="DM Sans"/>
                <a:sym typeface="DM Sans"/>
              </a:rPr>
              <a:t>coleção mutável e não ordenada de elementos únicos.</a:t>
            </a:r>
            <a:r>
              <a:rPr lang="pt-BR" sz="1350">
                <a:solidFill>
                  <a:schemeClr val="dk1"/>
                </a:solidFill>
                <a:latin typeface="DM Sans"/>
                <a:ea typeface="DM Sans"/>
                <a:cs typeface="DM Sans"/>
                <a:sym typeface="DM Sans"/>
              </a:rPr>
              <a:t> Os elementos do set são colocados entre chaves e separados por vírgulas. Por exemplo, meu_set = {1, 2, 3, 4, 5}.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Os sets não possuem ordem definida, o que significa que os elementos não são acessados por sua posição. Em vez disso, eles são acessados por seus valores únicos.</a:t>
            </a:r>
            <a:endParaRPr sz="1350">
              <a:latin typeface="DM Sans"/>
              <a:ea typeface="DM Sans"/>
              <a:cs typeface="DM Sans"/>
              <a:sym typeface="DM Sans"/>
            </a:endParaRPr>
          </a:p>
        </p:txBody>
      </p:sp>
      <p:pic>
        <p:nvPicPr>
          <p:cNvPr id="399" name="Google Shape;399;p65"/>
          <p:cNvPicPr preferRelativeResize="0"/>
          <p:nvPr/>
        </p:nvPicPr>
        <p:blipFill>
          <a:blip r:embed="rId5">
            <a:alphaModFix/>
          </a:blip>
          <a:stretch>
            <a:fillRect/>
          </a:stretch>
        </p:blipFill>
        <p:spPr>
          <a:xfrm>
            <a:off x="6128825" y="1132075"/>
            <a:ext cx="2509725" cy="1288794"/>
          </a:xfrm>
          <a:prstGeom prst="rect">
            <a:avLst/>
          </a:prstGeom>
          <a:noFill/>
          <a:ln>
            <a:noFill/>
          </a:ln>
        </p:spPr>
      </p:pic>
      <p:pic>
        <p:nvPicPr>
          <p:cNvPr id="400" name="Google Shape;400;p65"/>
          <p:cNvPicPr preferRelativeResize="0"/>
          <p:nvPr/>
        </p:nvPicPr>
        <p:blipFill>
          <a:blip r:embed="rId6">
            <a:alphaModFix/>
          </a:blip>
          <a:stretch>
            <a:fillRect/>
          </a:stretch>
        </p:blipFill>
        <p:spPr>
          <a:xfrm>
            <a:off x="6128825" y="2651277"/>
            <a:ext cx="2227296" cy="16804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6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06" name="Google Shape;406;p66"/>
          <p:cNvPicPr preferRelativeResize="0"/>
          <p:nvPr/>
        </p:nvPicPr>
        <p:blipFill>
          <a:blip r:embed="rId4">
            <a:alphaModFix/>
          </a:blip>
          <a:stretch>
            <a:fillRect/>
          </a:stretch>
        </p:blipFill>
        <p:spPr>
          <a:xfrm>
            <a:off x="7811413" y="4692275"/>
            <a:ext cx="1150750" cy="267575"/>
          </a:xfrm>
          <a:prstGeom prst="rect">
            <a:avLst/>
          </a:prstGeom>
          <a:noFill/>
          <a:ln>
            <a:noFill/>
          </a:ln>
        </p:spPr>
      </p:pic>
      <p:graphicFrame>
        <p:nvGraphicFramePr>
          <p:cNvPr id="407" name="Google Shape;407;p66"/>
          <p:cNvGraphicFramePr/>
          <p:nvPr/>
        </p:nvGraphicFramePr>
        <p:xfrm>
          <a:off x="825525" y="2571750"/>
          <a:ext cx="3000000" cy="3000000"/>
        </p:xfrm>
        <a:graphic>
          <a:graphicData uri="http://schemas.openxmlformats.org/drawingml/2006/table">
            <a:tbl>
              <a:tblPr>
                <a:noFill/>
                <a:tableStyleId>{F06AC51B-A054-490F-81FE-D8854F5BE2F3}</a:tableStyleId>
              </a:tblPr>
              <a:tblGrid>
                <a:gridCol w="952500"/>
                <a:gridCol w="952500"/>
                <a:gridCol w="952500"/>
                <a:gridCol w="952500"/>
                <a:gridCol w="952500"/>
              </a:tblGrid>
              <a:tr h="209550">
                <a:tc>
                  <a:txBody>
                    <a:bodyPr/>
                    <a:lstStyle/>
                    <a:p>
                      <a:pPr indent="0" lvl="0" marL="0" rtl="0" algn="l">
                        <a:spcBef>
                          <a:spcPts val="0"/>
                        </a:spcBef>
                        <a:spcAft>
                          <a:spcPts val="0"/>
                        </a:spcAft>
                        <a:buNone/>
                      </a:pPr>
                      <a:r>
                        <a:t/>
                      </a:r>
                      <a:endParaRPr>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rgbClr val="EAFF6A"/>
                    </a:solidFill>
                  </a:tcPr>
                </a:tc>
                <a:tc>
                  <a:txBody>
                    <a:bodyPr/>
                    <a:lstStyle/>
                    <a:p>
                      <a:pPr indent="0" lvl="0" marL="0" rtl="0" algn="ctr">
                        <a:lnSpc>
                          <a:spcPct val="115000"/>
                        </a:lnSpc>
                        <a:spcBef>
                          <a:spcPts val="0"/>
                        </a:spcBef>
                        <a:spcAft>
                          <a:spcPts val="0"/>
                        </a:spcAft>
                        <a:buNone/>
                      </a:pPr>
                      <a:r>
                        <a:rPr b="1" lang="pt-BR" sz="1000">
                          <a:latin typeface="DM Sans"/>
                          <a:ea typeface="DM Sans"/>
                          <a:cs typeface="DM Sans"/>
                          <a:sym typeface="DM Sans"/>
                        </a:rPr>
                        <a:t>list</a:t>
                      </a:r>
                      <a:endParaRPr b="1"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rgbClr val="EAFF6A"/>
                    </a:solidFill>
                  </a:tcPr>
                </a:tc>
                <a:tc>
                  <a:txBody>
                    <a:bodyPr/>
                    <a:lstStyle/>
                    <a:p>
                      <a:pPr indent="0" lvl="0" marL="0" rtl="0" algn="ctr">
                        <a:lnSpc>
                          <a:spcPct val="115000"/>
                        </a:lnSpc>
                        <a:spcBef>
                          <a:spcPts val="0"/>
                        </a:spcBef>
                        <a:spcAft>
                          <a:spcPts val="0"/>
                        </a:spcAft>
                        <a:buNone/>
                      </a:pPr>
                      <a:r>
                        <a:rPr b="1" lang="pt-BR" sz="1000">
                          <a:latin typeface="DM Sans"/>
                          <a:ea typeface="DM Sans"/>
                          <a:cs typeface="DM Sans"/>
                          <a:sym typeface="DM Sans"/>
                        </a:rPr>
                        <a:t>dict</a:t>
                      </a:r>
                      <a:endParaRPr b="1"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rgbClr val="EAFF6A"/>
                    </a:solidFill>
                  </a:tcPr>
                </a:tc>
                <a:tc>
                  <a:txBody>
                    <a:bodyPr/>
                    <a:lstStyle/>
                    <a:p>
                      <a:pPr indent="0" lvl="0" marL="0" rtl="0" algn="ctr">
                        <a:lnSpc>
                          <a:spcPct val="115000"/>
                        </a:lnSpc>
                        <a:spcBef>
                          <a:spcPts val="0"/>
                        </a:spcBef>
                        <a:spcAft>
                          <a:spcPts val="0"/>
                        </a:spcAft>
                        <a:buNone/>
                      </a:pPr>
                      <a:r>
                        <a:rPr b="1" lang="pt-BR" sz="1000">
                          <a:latin typeface="DM Sans"/>
                          <a:ea typeface="DM Sans"/>
                          <a:cs typeface="DM Sans"/>
                          <a:sym typeface="DM Sans"/>
                        </a:rPr>
                        <a:t>tuple</a:t>
                      </a:r>
                      <a:endParaRPr b="1"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rgbClr val="EAFF6A"/>
                    </a:solidFill>
                  </a:tcPr>
                </a:tc>
                <a:tc>
                  <a:txBody>
                    <a:bodyPr/>
                    <a:lstStyle/>
                    <a:p>
                      <a:pPr indent="0" lvl="0" marL="0" rtl="0" algn="ctr">
                        <a:lnSpc>
                          <a:spcPct val="115000"/>
                        </a:lnSpc>
                        <a:spcBef>
                          <a:spcPts val="0"/>
                        </a:spcBef>
                        <a:spcAft>
                          <a:spcPts val="0"/>
                        </a:spcAft>
                        <a:buNone/>
                      </a:pPr>
                      <a:r>
                        <a:rPr b="1" lang="pt-BR" sz="1000">
                          <a:latin typeface="DM Sans"/>
                          <a:ea typeface="DM Sans"/>
                          <a:cs typeface="DM Sans"/>
                          <a:sym typeface="DM Sans"/>
                        </a:rPr>
                        <a:t>set</a:t>
                      </a:r>
                      <a:endParaRPr b="1"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solidFill>
                      <a:srgbClr val="EAFF6A"/>
                    </a:solidFill>
                  </a:tcPr>
                </a:tc>
              </a:tr>
              <a:tr h="200025">
                <a:tc>
                  <a:txBody>
                    <a:bodyPr/>
                    <a:lstStyle/>
                    <a:p>
                      <a:pPr indent="0" lvl="0" marL="0" rtl="0" algn="ctr">
                        <a:lnSpc>
                          <a:spcPct val="115000"/>
                        </a:lnSpc>
                        <a:spcBef>
                          <a:spcPts val="0"/>
                        </a:spcBef>
                        <a:spcAft>
                          <a:spcPts val="0"/>
                        </a:spcAft>
                        <a:buNone/>
                      </a:pPr>
                      <a:r>
                        <a:rPr b="1" lang="pt-BR" sz="1000">
                          <a:latin typeface="DM Sans"/>
                          <a:ea typeface="DM Sans"/>
                          <a:cs typeface="DM Sans"/>
                          <a:sym typeface="DM Sans"/>
                        </a:rPr>
                        <a:t>mutável</a:t>
                      </a:r>
                      <a:endParaRPr b="1"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Sim</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Sim</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Não</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Sim</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pt-BR" sz="1000">
                          <a:latin typeface="DM Sans"/>
                          <a:ea typeface="DM Sans"/>
                          <a:cs typeface="DM Sans"/>
                          <a:sym typeface="DM Sans"/>
                        </a:rPr>
                        <a:t>ordenado</a:t>
                      </a:r>
                      <a:endParaRPr b="1"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Sim</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Não</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Sim</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Não</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pt-BR" sz="1000">
                          <a:latin typeface="DM Sans"/>
                          <a:ea typeface="DM Sans"/>
                          <a:cs typeface="DM Sans"/>
                          <a:sym typeface="DM Sans"/>
                        </a:rPr>
                        <a:t>acesso</a:t>
                      </a:r>
                      <a:endParaRPr b="1"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índice</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chave</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índice</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valor</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r>
              <a:tr h="200025">
                <a:tc>
                  <a:txBody>
                    <a:bodyPr/>
                    <a:lstStyle/>
                    <a:p>
                      <a:pPr indent="0" lvl="0" marL="0" rtl="0" algn="ctr">
                        <a:lnSpc>
                          <a:spcPct val="115000"/>
                        </a:lnSpc>
                        <a:spcBef>
                          <a:spcPts val="0"/>
                        </a:spcBef>
                        <a:spcAft>
                          <a:spcPts val="0"/>
                        </a:spcAft>
                        <a:buNone/>
                      </a:pPr>
                      <a:r>
                        <a:rPr b="1" lang="pt-BR" sz="1000">
                          <a:latin typeface="DM Sans"/>
                          <a:ea typeface="DM Sans"/>
                          <a:cs typeface="DM Sans"/>
                          <a:sym typeface="DM Sans"/>
                        </a:rPr>
                        <a:t>exemplo</a:t>
                      </a:r>
                      <a:endParaRPr b="1"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[1,2,3]</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{'nome':'joao'}</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(1,2,3)</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pt-BR" sz="1000">
                          <a:latin typeface="DM Sans"/>
                          <a:ea typeface="DM Sans"/>
                          <a:cs typeface="DM Sans"/>
                          <a:sym typeface="DM Sans"/>
                        </a:rPr>
                        <a:t>{1,2,3}</a:t>
                      </a:r>
                      <a:endParaRPr sz="1000">
                        <a:latin typeface="DM Sans"/>
                        <a:ea typeface="DM Sans"/>
                        <a:cs typeface="DM Sans"/>
                        <a:sym typeface="DM Sans"/>
                      </a:endParaRPr>
                    </a:p>
                  </a:txBody>
                  <a:tcPr marT="19050" marB="19050" marR="28575" marL="28575" anchor="b">
                    <a:lnL cap="flat" cmpd="sng" w="7625">
                      <a:solidFill>
                        <a:srgbClr val="B7B7B7"/>
                      </a:solidFill>
                      <a:prstDash val="solid"/>
                      <a:round/>
                      <a:headEnd len="sm" w="sm" type="none"/>
                      <a:tailEnd len="sm" w="sm" type="none"/>
                    </a:lnL>
                    <a:lnR cap="flat" cmpd="sng" w="7625">
                      <a:solidFill>
                        <a:srgbClr val="B7B7B7"/>
                      </a:solidFill>
                      <a:prstDash val="solid"/>
                      <a:round/>
                      <a:headEnd len="sm" w="sm" type="none"/>
                      <a:tailEnd len="sm" w="sm" type="none"/>
                    </a:lnR>
                    <a:lnT cap="flat" cmpd="sng" w="7625">
                      <a:solidFill>
                        <a:srgbClr val="B7B7B7"/>
                      </a:solidFill>
                      <a:prstDash val="solid"/>
                      <a:round/>
                      <a:headEnd len="sm" w="sm" type="none"/>
                      <a:tailEnd len="sm" w="sm" type="none"/>
                    </a:lnT>
                    <a:lnB cap="flat" cmpd="sng" w="7625">
                      <a:solidFill>
                        <a:srgbClr val="B7B7B7"/>
                      </a:solidFill>
                      <a:prstDash val="solid"/>
                      <a:round/>
                      <a:headEnd len="sm" w="sm" type="none"/>
                      <a:tailEnd len="sm" w="sm" type="none"/>
                    </a:lnB>
                  </a:tcPr>
                </a:tc>
              </a:tr>
            </a:tbl>
          </a:graphicData>
        </a:graphic>
      </p:graphicFrame>
      <p:sp>
        <p:nvSpPr>
          <p:cNvPr id="408" name="Google Shape;408;p66"/>
          <p:cNvSpPr/>
          <p:nvPr/>
        </p:nvSpPr>
        <p:spPr>
          <a:xfrm>
            <a:off x="517000" y="1464475"/>
            <a:ext cx="20874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6"/>
          <p:cNvSpPr txBox="1"/>
          <p:nvPr>
            <p:ph idx="4294967295" type="title"/>
          </p:nvPr>
        </p:nvSpPr>
        <p:spPr>
          <a:xfrm>
            <a:off x="517000" y="1081675"/>
            <a:ext cx="80283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None/>
            </a:pPr>
            <a:r>
              <a:rPr b="1" lang="pt-BR" sz="4400">
                <a:latin typeface="DM Sans"/>
                <a:ea typeface="DM Sans"/>
                <a:cs typeface="DM Sans"/>
                <a:sym typeface="DM Sans"/>
              </a:rPr>
              <a:t>Resumo</a:t>
            </a:r>
            <a:endParaRPr b="1" sz="4400"/>
          </a:p>
          <a:p>
            <a:pPr indent="0" lvl="0" marL="0" rtl="0" algn="l">
              <a:spcBef>
                <a:spcPts val="0"/>
              </a:spcBef>
              <a:spcAft>
                <a:spcPts val="0"/>
              </a:spcAft>
              <a:buNone/>
            </a:pPr>
            <a:r>
              <a:t/>
            </a:r>
            <a:endParaRPr b="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7"/>
          <p:cNvSpPr/>
          <p:nvPr/>
        </p:nvSpPr>
        <p:spPr>
          <a:xfrm>
            <a:off x="517000" y="1464475"/>
            <a:ext cx="27066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5" name="Google Shape;415;p67"/>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16" name="Google Shape;416;p6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17" name="Google Shape;417;p6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Indexação</a:t>
            </a:r>
            <a:endParaRPr b="1" sz="4000">
              <a:solidFill>
                <a:schemeClr val="dk1"/>
              </a:solidFill>
              <a:latin typeface="DM Sans"/>
              <a:ea typeface="DM Sans"/>
              <a:cs typeface="DM Sans"/>
              <a:sym typeface="DM Sans"/>
            </a:endParaRPr>
          </a:p>
        </p:txBody>
      </p:sp>
      <p:sp>
        <p:nvSpPr>
          <p:cNvPr id="418" name="Google Shape;418;p67"/>
          <p:cNvSpPr txBox="1"/>
          <p:nvPr/>
        </p:nvSpPr>
        <p:spPr>
          <a:xfrm>
            <a:off x="457725" y="2420875"/>
            <a:ext cx="47301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A </a:t>
            </a:r>
            <a:r>
              <a:rPr b="1" lang="pt-BR" sz="1350">
                <a:solidFill>
                  <a:schemeClr val="dk1"/>
                </a:solidFill>
                <a:highlight>
                  <a:srgbClr val="EAFF6A"/>
                </a:highlight>
                <a:latin typeface="DM Sans"/>
                <a:ea typeface="DM Sans"/>
                <a:cs typeface="DM Sans"/>
                <a:sym typeface="DM Sans"/>
              </a:rPr>
              <a:t>indexação</a:t>
            </a:r>
            <a:r>
              <a:rPr lang="pt-BR" sz="1350">
                <a:solidFill>
                  <a:schemeClr val="dk1"/>
                </a:solidFill>
                <a:latin typeface="DM Sans"/>
                <a:ea typeface="DM Sans"/>
                <a:cs typeface="DM Sans"/>
                <a:sym typeface="DM Sans"/>
              </a:rPr>
              <a:t> em listas </a:t>
            </a:r>
            <a:r>
              <a:rPr b="1" lang="pt-BR" sz="1350">
                <a:solidFill>
                  <a:schemeClr val="dk1"/>
                </a:solidFill>
                <a:latin typeface="DM Sans"/>
                <a:ea typeface="DM Sans"/>
                <a:cs typeface="DM Sans"/>
                <a:sym typeface="DM Sans"/>
              </a:rPr>
              <a:t>começa em 0</a:t>
            </a:r>
            <a:r>
              <a:rPr lang="pt-BR" sz="1350">
                <a:solidFill>
                  <a:schemeClr val="dk1"/>
                </a:solidFill>
                <a:latin typeface="DM Sans"/>
                <a:ea typeface="DM Sans"/>
                <a:cs typeface="DM Sans"/>
                <a:sym typeface="DM Sans"/>
              </a:rPr>
              <a:t>. Isso significa que o primeiro elemento da lista é acessado com o índice 0, o segundo elemento com o índice 1, e assim por diante.</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Também é possível indexar uma lista a partir do final, utilizando índices negativos. O índice -1 corresponde ao último elemento da lista, o índice -2 ao penúltimo elemento, e assim por diante.</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highlight>
                <a:srgbClr val="EAFF6A"/>
              </a:highlight>
              <a:latin typeface="DM Sans"/>
              <a:ea typeface="DM Sans"/>
              <a:cs typeface="DM Sans"/>
              <a:sym typeface="DM Sans"/>
            </a:endParaRPr>
          </a:p>
        </p:txBody>
      </p:sp>
      <p:pic>
        <p:nvPicPr>
          <p:cNvPr id="419" name="Google Shape;419;p67"/>
          <p:cNvPicPr preferRelativeResize="0"/>
          <p:nvPr/>
        </p:nvPicPr>
        <p:blipFill>
          <a:blip r:embed="rId5">
            <a:alphaModFix/>
          </a:blip>
          <a:stretch>
            <a:fillRect/>
          </a:stretch>
        </p:blipFill>
        <p:spPr>
          <a:xfrm>
            <a:off x="5994950" y="1221225"/>
            <a:ext cx="2712575" cy="1319386"/>
          </a:xfrm>
          <a:prstGeom prst="rect">
            <a:avLst/>
          </a:prstGeom>
          <a:noFill/>
          <a:ln>
            <a:noFill/>
          </a:ln>
        </p:spPr>
      </p:pic>
      <p:pic>
        <p:nvPicPr>
          <p:cNvPr id="420" name="Google Shape;420;p67"/>
          <p:cNvPicPr preferRelativeResize="0"/>
          <p:nvPr/>
        </p:nvPicPr>
        <p:blipFill>
          <a:blip r:embed="rId6">
            <a:alphaModFix/>
          </a:blip>
          <a:stretch>
            <a:fillRect/>
          </a:stretch>
        </p:blipFill>
        <p:spPr>
          <a:xfrm>
            <a:off x="5994951" y="2700597"/>
            <a:ext cx="2533213" cy="150317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8"/>
          <p:cNvSpPr/>
          <p:nvPr/>
        </p:nvSpPr>
        <p:spPr>
          <a:xfrm>
            <a:off x="517000" y="1464475"/>
            <a:ext cx="27066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6" name="Google Shape;426;p68"/>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27" name="Google Shape;427;p6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28" name="Google Shape;428;p68"/>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Indexação</a:t>
            </a:r>
            <a:endParaRPr b="1" sz="4000">
              <a:solidFill>
                <a:schemeClr val="dk1"/>
              </a:solidFill>
              <a:latin typeface="DM Sans"/>
              <a:ea typeface="DM Sans"/>
              <a:cs typeface="DM Sans"/>
              <a:sym typeface="DM Sans"/>
            </a:endParaRPr>
          </a:p>
        </p:txBody>
      </p:sp>
      <p:sp>
        <p:nvSpPr>
          <p:cNvPr id="429" name="Google Shape;429;p68"/>
          <p:cNvSpPr txBox="1"/>
          <p:nvPr/>
        </p:nvSpPr>
        <p:spPr>
          <a:xfrm>
            <a:off x="457725" y="2420875"/>
            <a:ext cx="47301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Slicing: </a:t>
            </a:r>
            <a:r>
              <a:rPr lang="pt-BR" sz="1350">
                <a:solidFill>
                  <a:schemeClr val="dk1"/>
                </a:solidFill>
                <a:latin typeface="DM Sans"/>
                <a:ea typeface="DM Sans"/>
                <a:cs typeface="DM Sans"/>
                <a:sym typeface="DM Sans"/>
              </a:rPr>
              <a:t>a indexação de lista também permite o fatiamento de listas (slicing), ou seja, a extração de uma sublista. O fatiamento é feito utilizando o operador de dois pontos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pt-BR" sz="1350">
                <a:solidFill>
                  <a:schemeClr val="dk1"/>
                </a:solidFill>
                <a:latin typeface="DM Sans"/>
                <a:ea typeface="DM Sans"/>
                <a:cs typeface="DM Sans"/>
                <a:sym typeface="DM Sans"/>
              </a:rPr>
              <a:t>len: </a:t>
            </a:r>
            <a:r>
              <a:rPr lang="pt-BR" sz="1350">
                <a:solidFill>
                  <a:schemeClr val="dk1"/>
                </a:solidFill>
                <a:latin typeface="DM Sans"/>
                <a:ea typeface="DM Sans"/>
                <a:cs typeface="DM Sans"/>
                <a:sym typeface="DM Sans"/>
              </a:rPr>
              <a:t>retorna o número de itens de um objeto. Essa função pode ser usada em objetos como strings, listas, tuplas, dicionários, conjuntos, entre outros.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id="430" name="Google Shape;430;p68"/>
          <p:cNvPicPr preferRelativeResize="0"/>
          <p:nvPr/>
        </p:nvPicPr>
        <p:blipFill>
          <a:blip r:embed="rId5">
            <a:alphaModFix/>
          </a:blip>
          <a:stretch>
            <a:fillRect/>
          </a:stretch>
        </p:blipFill>
        <p:spPr>
          <a:xfrm>
            <a:off x="6154550" y="1135000"/>
            <a:ext cx="2485451" cy="1817475"/>
          </a:xfrm>
          <a:prstGeom prst="rect">
            <a:avLst/>
          </a:prstGeom>
          <a:noFill/>
          <a:ln>
            <a:noFill/>
          </a:ln>
        </p:spPr>
      </p:pic>
      <p:pic>
        <p:nvPicPr>
          <p:cNvPr id="431" name="Google Shape;431;p68"/>
          <p:cNvPicPr preferRelativeResize="0"/>
          <p:nvPr/>
        </p:nvPicPr>
        <p:blipFill>
          <a:blip r:embed="rId6">
            <a:alphaModFix/>
          </a:blip>
          <a:stretch>
            <a:fillRect/>
          </a:stretch>
        </p:blipFill>
        <p:spPr>
          <a:xfrm>
            <a:off x="6221450" y="3359033"/>
            <a:ext cx="1669981" cy="92669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436" name="Google Shape;436;p69"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437" name="Google Shape;437;p69"/>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38" name="Google Shape;438;p69"/>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2" name="Shape 442"/>
        <p:cNvGrpSpPr/>
        <p:nvPr/>
      </p:nvGrpSpPr>
      <p:grpSpPr>
        <a:xfrm>
          <a:off x="0" y="0"/>
          <a:ext cx="0" cy="0"/>
          <a:chOff x="0" y="0"/>
          <a:chExt cx="0" cy="0"/>
        </a:xfrm>
      </p:grpSpPr>
      <p:sp>
        <p:nvSpPr>
          <p:cNvPr id="443" name="Google Shape;443;p70"/>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44" name="Google Shape;444;p70"/>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445" name="Google Shape;445;p70"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1"/>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72"/>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56" name="Google Shape;456;p7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57" name="Google Shape;457;p72"/>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
        <p:nvSpPr>
          <p:cNvPr id="458" name="Google Shape;458;p72"/>
          <p:cNvSpPr txBox="1"/>
          <p:nvPr/>
        </p:nvSpPr>
        <p:spPr>
          <a:xfrm>
            <a:off x="457725" y="2420875"/>
            <a:ext cx="4730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Concatenação </a:t>
            </a:r>
            <a:r>
              <a:rPr lang="pt-BR" sz="1350">
                <a:solidFill>
                  <a:schemeClr val="dk1"/>
                </a:solidFill>
                <a:latin typeface="DM Sans"/>
                <a:ea typeface="DM Sans"/>
                <a:cs typeface="DM Sans"/>
                <a:sym typeface="DM Sans"/>
              </a:rPr>
              <a:t>de strings: é possível </a:t>
            </a:r>
            <a:r>
              <a:rPr b="1" lang="pt-BR" sz="1350">
                <a:solidFill>
                  <a:schemeClr val="dk1"/>
                </a:solidFill>
                <a:latin typeface="DM Sans"/>
                <a:ea typeface="DM Sans"/>
                <a:cs typeface="DM Sans"/>
                <a:sym typeface="DM Sans"/>
              </a:rPr>
              <a:t>concatenar duas ou mais strings </a:t>
            </a:r>
            <a:r>
              <a:rPr lang="pt-BR" sz="1350">
                <a:solidFill>
                  <a:schemeClr val="dk1"/>
                </a:solidFill>
                <a:latin typeface="DM Sans"/>
                <a:ea typeface="DM Sans"/>
                <a:cs typeface="DM Sans"/>
                <a:sym typeface="DM Sans"/>
              </a:rPr>
              <a:t>utilizando o operador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pic>
        <p:nvPicPr>
          <p:cNvPr id="459" name="Google Shape;459;p72"/>
          <p:cNvPicPr preferRelativeResize="0"/>
          <p:nvPr/>
        </p:nvPicPr>
        <p:blipFill>
          <a:blip r:embed="rId5">
            <a:alphaModFix/>
          </a:blip>
          <a:stretch>
            <a:fillRect/>
          </a:stretch>
        </p:blipFill>
        <p:spPr>
          <a:xfrm>
            <a:off x="5946950" y="1124400"/>
            <a:ext cx="2712595" cy="986801"/>
          </a:xfrm>
          <a:prstGeom prst="rect">
            <a:avLst/>
          </a:prstGeom>
          <a:noFill/>
          <a:ln>
            <a:noFill/>
          </a:ln>
        </p:spPr>
      </p:pic>
      <p:pic>
        <p:nvPicPr>
          <p:cNvPr id="460" name="Google Shape;460;p72"/>
          <p:cNvPicPr preferRelativeResize="0"/>
          <p:nvPr/>
        </p:nvPicPr>
        <p:blipFill>
          <a:blip r:embed="rId6">
            <a:alphaModFix/>
          </a:blip>
          <a:stretch>
            <a:fillRect/>
          </a:stretch>
        </p:blipFill>
        <p:spPr>
          <a:xfrm>
            <a:off x="5895651" y="2482380"/>
            <a:ext cx="2815190" cy="1021613"/>
          </a:xfrm>
          <a:prstGeom prst="rect">
            <a:avLst/>
          </a:prstGeom>
          <a:noFill/>
          <a:ln>
            <a:noFill/>
          </a:ln>
        </p:spPr>
      </p:pic>
      <p:sp>
        <p:nvSpPr>
          <p:cNvPr id="461" name="Google Shape;461;p72"/>
          <p:cNvSpPr txBox="1"/>
          <p:nvPr>
            <p:ph idx="4294967295" type="body"/>
          </p:nvPr>
        </p:nvSpPr>
        <p:spPr>
          <a:xfrm>
            <a:off x="5946953" y="3613961"/>
            <a:ext cx="2918700" cy="581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SzPts val="1018"/>
              <a:buNone/>
            </a:pPr>
            <a:r>
              <a:rPr lang="pt-BR" sz="1095">
                <a:highlight>
                  <a:srgbClr val="EAFF6A"/>
                </a:highlight>
                <a:latin typeface="DM Sans"/>
                <a:ea typeface="DM Sans"/>
                <a:cs typeface="DM Sans"/>
                <a:sym typeface="DM Sans"/>
              </a:rPr>
              <a:t>Diferentes formas de </a:t>
            </a:r>
            <a:r>
              <a:rPr b="1" lang="pt-BR" sz="1095">
                <a:highlight>
                  <a:srgbClr val="EAFF6A"/>
                </a:highlight>
                <a:latin typeface="DM Sans"/>
                <a:ea typeface="DM Sans"/>
                <a:cs typeface="DM Sans"/>
                <a:sym typeface="DM Sans"/>
              </a:rPr>
              <a:t>formatação</a:t>
            </a:r>
            <a:r>
              <a:rPr lang="pt-BR" sz="1095">
                <a:highlight>
                  <a:srgbClr val="EAFF6A"/>
                </a:highlight>
                <a:latin typeface="DM Sans"/>
                <a:ea typeface="DM Sans"/>
                <a:cs typeface="DM Sans"/>
                <a:sym typeface="DM Sans"/>
              </a:rPr>
              <a:t>.</a:t>
            </a:r>
            <a:endParaRPr sz="1095">
              <a:highlight>
                <a:srgbClr val="EAFF6A"/>
              </a:highlight>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pic>
        <p:nvPicPr>
          <p:cNvPr id="466" name="Google Shape;466;p73"/>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67" name="Google Shape;467;p7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68" name="Google Shape;468;p73"/>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
        <p:nvSpPr>
          <p:cNvPr id="469" name="Google Shape;469;p73"/>
          <p:cNvSpPr txBox="1"/>
          <p:nvPr/>
        </p:nvSpPr>
        <p:spPr>
          <a:xfrm>
            <a:off x="457725" y="2420875"/>
            <a:ext cx="4730100" cy="144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latin typeface="DM Sans"/>
                <a:ea typeface="DM Sans"/>
                <a:cs typeface="DM Sans"/>
                <a:sym typeface="DM Sans"/>
              </a:rPr>
              <a:t>Indexação: </a:t>
            </a:r>
            <a:r>
              <a:rPr lang="pt-BR" sz="1350">
                <a:solidFill>
                  <a:schemeClr val="dk1"/>
                </a:solidFill>
                <a:latin typeface="DM Sans"/>
                <a:ea typeface="DM Sans"/>
                <a:cs typeface="DM Sans"/>
                <a:sym typeface="DM Sans"/>
              </a:rPr>
              <a:t>é possível </a:t>
            </a:r>
            <a:r>
              <a:rPr b="1" lang="pt-BR" sz="1350">
                <a:solidFill>
                  <a:schemeClr val="dk1"/>
                </a:solidFill>
                <a:latin typeface="DM Sans"/>
                <a:ea typeface="DM Sans"/>
                <a:cs typeface="DM Sans"/>
                <a:sym typeface="DM Sans"/>
              </a:rPr>
              <a:t>fatiar uma string em partes menores</a:t>
            </a:r>
            <a:r>
              <a:rPr lang="pt-BR" sz="1350">
                <a:solidFill>
                  <a:schemeClr val="dk1"/>
                </a:solidFill>
                <a:latin typeface="DM Sans"/>
                <a:ea typeface="DM Sans"/>
                <a:cs typeface="DM Sans"/>
                <a:sym typeface="DM Sans"/>
              </a:rPr>
              <a:t> utilizando a sintaxe string[inicio:fim]</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p:txBody>
      </p:sp>
      <p:pic>
        <p:nvPicPr>
          <p:cNvPr id="470" name="Google Shape;470;p73"/>
          <p:cNvPicPr preferRelativeResize="0"/>
          <p:nvPr/>
        </p:nvPicPr>
        <p:blipFill>
          <a:blip r:embed="rId5">
            <a:alphaModFix/>
          </a:blip>
          <a:stretch>
            <a:fillRect/>
          </a:stretch>
        </p:blipFill>
        <p:spPr>
          <a:xfrm>
            <a:off x="6046925" y="1234700"/>
            <a:ext cx="2593075" cy="2493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74"/>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76" name="Google Shape;476;p7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77" name="Google Shape;477;p74"/>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
        <p:nvSpPr>
          <p:cNvPr id="478" name="Google Shape;478;p74"/>
          <p:cNvSpPr txBox="1"/>
          <p:nvPr/>
        </p:nvSpPr>
        <p:spPr>
          <a:xfrm>
            <a:off x="378700" y="2571750"/>
            <a:ext cx="4730100" cy="126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pt-BR" sz="1350">
                <a:solidFill>
                  <a:schemeClr val="dk1"/>
                </a:solidFill>
                <a:latin typeface="DM Sans"/>
                <a:ea typeface="DM Sans"/>
                <a:cs typeface="DM Sans"/>
                <a:sym typeface="DM Sans"/>
              </a:rPr>
              <a:t>Replace: substituir um caractere ou uma sequência de caracteres em uma string</a:t>
            </a:r>
            <a:r>
              <a:rPr lang="pt-BR" sz="1350">
                <a:solidFill>
                  <a:schemeClr val="dk1"/>
                </a:solidFill>
                <a:latin typeface="DM Sans"/>
                <a:ea typeface="DM Sans"/>
                <a:cs typeface="DM Sans"/>
                <a:sym typeface="DM Sans"/>
              </a:rPr>
              <a:t> utilizando o método "replace".</a:t>
            </a:r>
            <a:endParaRPr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rPr b="1" lang="pt-BR" sz="1350">
                <a:solidFill>
                  <a:schemeClr val="dk1"/>
                </a:solidFill>
                <a:latin typeface="DM Sans"/>
                <a:ea typeface="DM Sans"/>
                <a:cs typeface="DM Sans"/>
                <a:sym typeface="DM Sans"/>
              </a:rPr>
              <a:t>Strip</a:t>
            </a:r>
            <a:r>
              <a:rPr lang="pt-BR" sz="1350">
                <a:solidFill>
                  <a:schemeClr val="dk1"/>
                </a:solidFill>
                <a:latin typeface="DM Sans"/>
                <a:ea typeface="DM Sans"/>
                <a:cs typeface="DM Sans"/>
                <a:sym typeface="DM Sans"/>
              </a:rPr>
              <a:t>: utilizada para </a:t>
            </a:r>
            <a:r>
              <a:rPr b="1" lang="pt-BR" sz="1350">
                <a:solidFill>
                  <a:schemeClr val="dk1"/>
                </a:solidFill>
                <a:latin typeface="DM Sans"/>
                <a:ea typeface="DM Sans"/>
                <a:cs typeface="DM Sans"/>
                <a:sym typeface="DM Sans"/>
              </a:rPr>
              <a:t>remover espaços em branco e caracteres especiais do início e fim de uma string</a:t>
            </a:r>
            <a:r>
              <a:rPr lang="pt-BR" sz="1350">
                <a:solidFill>
                  <a:schemeClr val="dk1"/>
                </a:solidFill>
                <a:latin typeface="DM Sans"/>
                <a:ea typeface="DM Sans"/>
                <a:cs typeface="DM Sans"/>
                <a:sym typeface="DM Sans"/>
              </a:rPr>
              <a:t>. </a:t>
            </a:r>
            <a:endParaRPr b="1" sz="1350">
              <a:solidFill>
                <a:schemeClr val="dk1"/>
              </a:solidFill>
              <a:latin typeface="DM Sans"/>
              <a:ea typeface="DM Sans"/>
              <a:cs typeface="DM Sans"/>
              <a:sym typeface="DM Sans"/>
            </a:endParaRPr>
          </a:p>
        </p:txBody>
      </p:sp>
      <p:pic>
        <p:nvPicPr>
          <p:cNvPr id="479" name="Google Shape;479;p74"/>
          <p:cNvPicPr preferRelativeResize="0"/>
          <p:nvPr/>
        </p:nvPicPr>
        <p:blipFill>
          <a:blip r:embed="rId5">
            <a:alphaModFix/>
          </a:blip>
          <a:stretch>
            <a:fillRect/>
          </a:stretch>
        </p:blipFill>
        <p:spPr>
          <a:xfrm>
            <a:off x="5342400" y="1144059"/>
            <a:ext cx="3297600" cy="1146991"/>
          </a:xfrm>
          <a:prstGeom prst="rect">
            <a:avLst/>
          </a:prstGeom>
          <a:noFill/>
          <a:ln>
            <a:noFill/>
          </a:ln>
        </p:spPr>
      </p:pic>
      <p:pic>
        <p:nvPicPr>
          <p:cNvPr id="480" name="Google Shape;480;p74"/>
          <p:cNvPicPr preferRelativeResize="0"/>
          <p:nvPr/>
        </p:nvPicPr>
        <p:blipFill>
          <a:blip r:embed="rId6">
            <a:alphaModFix/>
          </a:blip>
          <a:stretch>
            <a:fillRect/>
          </a:stretch>
        </p:blipFill>
        <p:spPr>
          <a:xfrm>
            <a:off x="6047569" y="2491026"/>
            <a:ext cx="2538306" cy="1293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75"/>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86" name="Google Shape;486;p7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87" name="Google Shape;487;p7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
        <p:nvSpPr>
          <p:cNvPr id="488" name="Google Shape;488;p75"/>
          <p:cNvSpPr txBox="1"/>
          <p:nvPr/>
        </p:nvSpPr>
        <p:spPr>
          <a:xfrm>
            <a:off x="378700" y="2571750"/>
            <a:ext cx="41934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pt-BR" sz="1350">
                <a:solidFill>
                  <a:schemeClr val="dk1"/>
                </a:solidFill>
                <a:latin typeface="DM Sans"/>
                <a:ea typeface="DM Sans"/>
                <a:cs typeface="DM Sans"/>
                <a:sym typeface="DM Sans"/>
              </a:rPr>
              <a:t>split: dividir uma string em uma lista de substrings</a:t>
            </a:r>
            <a:r>
              <a:rPr lang="pt-BR" sz="1350">
                <a:solidFill>
                  <a:schemeClr val="dk1"/>
                </a:solidFill>
                <a:latin typeface="DM Sans"/>
                <a:ea typeface="DM Sans"/>
                <a:cs typeface="DM Sans"/>
                <a:sym typeface="DM Sans"/>
              </a:rPr>
              <a:t>, utilizando um separador específico. O separador é definido como um argumento da função e, por padrão, é o espaço em branco.</a:t>
            </a:r>
            <a:endParaRPr b="1" sz="1350">
              <a:solidFill>
                <a:schemeClr val="dk1"/>
              </a:solidFill>
              <a:latin typeface="DM Sans"/>
              <a:ea typeface="DM Sans"/>
              <a:cs typeface="DM Sans"/>
              <a:sym typeface="DM Sans"/>
            </a:endParaRPr>
          </a:p>
        </p:txBody>
      </p:sp>
      <p:pic>
        <p:nvPicPr>
          <p:cNvPr id="489" name="Google Shape;489;p75"/>
          <p:cNvPicPr preferRelativeResize="0"/>
          <p:nvPr/>
        </p:nvPicPr>
        <p:blipFill>
          <a:blip r:embed="rId5">
            <a:alphaModFix/>
          </a:blip>
          <a:stretch>
            <a:fillRect/>
          </a:stretch>
        </p:blipFill>
        <p:spPr>
          <a:xfrm>
            <a:off x="5963564" y="1557975"/>
            <a:ext cx="2635760" cy="739925"/>
          </a:xfrm>
          <a:prstGeom prst="rect">
            <a:avLst/>
          </a:prstGeom>
          <a:noFill/>
          <a:ln>
            <a:noFill/>
          </a:ln>
        </p:spPr>
      </p:pic>
      <p:pic>
        <p:nvPicPr>
          <p:cNvPr id="490" name="Google Shape;490;p75"/>
          <p:cNvPicPr preferRelativeResize="0"/>
          <p:nvPr/>
        </p:nvPicPr>
        <p:blipFill>
          <a:blip r:embed="rId6">
            <a:alphaModFix/>
          </a:blip>
          <a:stretch>
            <a:fillRect/>
          </a:stretch>
        </p:blipFill>
        <p:spPr>
          <a:xfrm>
            <a:off x="4891503" y="2756476"/>
            <a:ext cx="3707825" cy="73993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7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496" name="Google Shape;496;p7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97" name="Google Shape;497;p76"/>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Operações com string</a:t>
            </a:r>
            <a:endParaRPr b="1" sz="4000">
              <a:solidFill>
                <a:schemeClr val="dk1"/>
              </a:solidFill>
              <a:latin typeface="DM Sans"/>
              <a:ea typeface="DM Sans"/>
              <a:cs typeface="DM Sans"/>
              <a:sym typeface="DM Sans"/>
            </a:endParaRPr>
          </a:p>
        </p:txBody>
      </p:sp>
      <p:sp>
        <p:nvSpPr>
          <p:cNvPr id="498" name="Google Shape;498;p76"/>
          <p:cNvSpPr txBox="1"/>
          <p:nvPr/>
        </p:nvSpPr>
        <p:spPr>
          <a:xfrm>
            <a:off x="378700" y="2571750"/>
            <a:ext cx="4193400" cy="165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A função </a:t>
            </a:r>
            <a:r>
              <a:rPr b="1" lang="pt-BR" sz="1350">
                <a:solidFill>
                  <a:schemeClr val="dk1"/>
                </a:solidFill>
                <a:latin typeface="DM Sans"/>
                <a:ea typeface="DM Sans"/>
                <a:cs typeface="DM Sans"/>
                <a:sym typeface="DM Sans"/>
              </a:rPr>
              <a:t>upper</a:t>
            </a:r>
            <a:r>
              <a:rPr lang="pt-BR" sz="1350">
                <a:solidFill>
                  <a:schemeClr val="dk1"/>
                </a:solidFill>
                <a:latin typeface="DM Sans"/>
                <a:ea typeface="DM Sans"/>
                <a:cs typeface="DM Sans"/>
                <a:sym typeface="DM Sans"/>
              </a:rPr>
              <a:t>() </a:t>
            </a:r>
            <a:r>
              <a:rPr b="1" lang="pt-BR" sz="1350">
                <a:solidFill>
                  <a:schemeClr val="dk1"/>
                </a:solidFill>
                <a:latin typeface="DM Sans"/>
                <a:ea typeface="DM Sans"/>
                <a:cs typeface="DM Sans"/>
                <a:sym typeface="DM Sans"/>
              </a:rPr>
              <a:t>transforma todos os caracteres de uma string em letras maiúsculas.</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0"/>
              </a:spcAft>
              <a:buNone/>
            </a:pPr>
            <a:r>
              <a:rPr lang="pt-BR" sz="1350">
                <a:solidFill>
                  <a:schemeClr val="dk1"/>
                </a:solidFill>
                <a:latin typeface="DM Sans"/>
                <a:ea typeface="DM Sans"/>
                <a:cs typeface="DM Sans"/>
                <a:sym typeface="DM Sans"/>
              </a:rPr>
              <a:t>A função </a:t>
            </a:r>
            <a:r>
              <a:rPr b="1" lang="pt-BR" sz="1350">
                <a:solidFill>
                  <a:schemeClr val="dk1"/>
                </a:solidFill>
                <a:latin typeface="DM Sans"/>
                <a:ea typeface="DM Sans"/>
                <a:cs typeface="DM Sans"/>
                <a:sym typeface="DM Sans"/>
              </a:rPr>
              <a:t>lower</a:t>
            </a:r>
            <a:r>
              <a:rPr lang="pt-BR" sz="1350">
                <a:solidFill>
                  <a:schemeClr val="dk1"/>
                </a:solidFill>
                <a:latin typeface="DM Sans"/>
                <a:ea typeface="DM Sans"/>
                <a:cs typeface="DM Sans"/>
                <a:sym typeface="DM Sans"/>
              </a:rPr>
              <a:t>() </a:t>
            </a:r>
            <a:r>
              <a:rPr b="1" lang="pt-BR" sz="1350">
                <a:solidFill>
                  <a:schemeClr val="dk1"/>
                </a:solidFill>
                <a:latin typeface="DM Sans"/>
                <a:ea typeface="DM Sans"/>
                <a:cs typeface="DM Sans"/>
                <a:sym typeface="DM Sans"/>
              </a:rPr>
              <a:t>transforma todos os caracteres de uma string em letras minúsculas.</a:t>
            </a:r>
            <a:endParaRPr b="1" sz="1350">
              <a:solidFill>
                <a:schemeClr val="dk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b="1" sz="1350">
              <a:solidFill>
                <a:schemeClr val="dk1"/>
              </a:solidFill>
              <a:latin typeface="DM Sans"/>
              <a:ea typeface="DM Sans"/>
              <a:cs typeface="DM Sans"/>
              <a:sym typeface="DM Sans"/>
            </a:endParaRPr>
          </a:p>
        </p:txBody>
      </p:sp>
      <p:pic>
        <p:nvPicPr>
          <p:cNvPr id="499" name="Google Shape;499;p76"/>
          <p:cNvPicPr preferRelativeResize="0"/>
          <p:nvPr/>
        </p:nvPicPr>
        <p:blipFill>
          <a:blip r:embed="rId5">
            <a:alphaModFix/>
          </a:blip>
          <a:stretch>
            <a:fillRect/>
          </a:stretch>
        </p:blipFill>
        <p:spPr>
          <a:xfrm>
            <a:off x="6032100" y="1191975"/>
            <a:ext cx="2760300" cy="1322300"/>
          </a:xfrm>
          <a:prstGeom prst="rect">
            <a:avLst/>
          </a:prstGeom>
          <a:noFill/>
          <a:ln>
            <a:noFill/>
          </a:ln>
        </p:spPr>
      </p:pic>
      <p:pic>
        <p:nvPicPr>
          <p:cNvPr id="500" name="Google Shape;500;p76"/>
          <p:cNvPicPr preferRelativeResize="0"/>
          <p:nvPr/>
        </p:nvPicPr>
        <p:blipFill>
          <a:blip r:embed="rId6">
            <a:alphaModFix/>
          </a:blip>
          <a:stretch>
            <a:fillRect/>
          </a:stretch>
        </p:blipFill>
        <p:spPr>
          <a:xfrm>
            <a:off x="6032100" y="2698349"/>
            <a:ext cx="2760300" cy="131420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grpSp>
        <p:nvGrpSpPr>
          <p:cNvPr id="505" name="Google Shape;505;p77"/>
          <p:cNvGrpSpPr/>
          <p:nvPr/>
        </p:nvGrpSpPr>
        <p:grpSpPr>
          <a:xfrm>
            <a:off x="2172088" y="1852650"/>
            <a:ext cx="197100" cy="197100"/>
            <a:chOff x="2172088" y="1852650"/>
            <a:chExt cx="197100" cy="197100"/>
          </a:xfrm>
        </p:grpSpPr>
        <p:sp>
          <p:nvSpPr>
            <p:cNvPr id="506" name="Google Shape;506;p77"/>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7"/>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77"/>
          <p:cNvGrpSpPr/>
          <p:nvPr/>
        </p:nvGrpSpPr>
        <p:grpSpPr>
          <a:xfrm>
            <a:off x="2172088" y="2455775"/>
            <a:ext cx="197100" cy="197100"/>
            <a:chOff x="2172088" y="2455775"/>
            <a:chExt cx="197100" cy="197100"/>
          </a:xfrm>
        </p:grpSpPr>
        <p:sp>
          <p:nvSpPr>
            <p:cNvPr id="509" name="Google Shape;509;p77"/>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7"/>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1" name="Google Shape;511;p77"/>
          <p:cNvCxnSpPr>
            <a:endCxn id="509" idx="0"/>
          </p:cNvCxnSpPr>
          <p:nvPr/>
        </p:nvCxnSpPr>
        <p:spPr>
          <a:xfrm>
            <a:off x="2270638" y="2049875"/>
            <a:ext cx="0" cy="405900"/>
          </a:xfrm>
          <a:prstGeom prst="straightConnector1">
            <a:avLst/>
          </a:prstGeom>
          <a:noFill/>
          <a:ln cap="flat" cmpd="sng" w="9525">
            <a:solidFill>
              <a:srgbClr val="DEFC52"/>
            </a:solidFill>
            <a:prstDash val="solid"/>
            <a:round/>
            <a:headEnd len="med" w="med" type="none"/>
            <a:tailEnd len="med" w="med" type="none"/>
          </a:ln>
        </p:spPr>
      </p:cxnSp>
      <p:sp>
        <p:nvSpPr>
          <p:cNvPr id="512" name="Google Shape;512;p7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Exercício </a:t>
            </a:r>
            <a:r>
              <a:rPr b="1" lang="pt-BR" sz="4000">
                <a:solidFill>
                  <a:schemeClr val="dk1"/>
                </a:solidFill>
                <a:latin typeface="DM Sans"/>
                <a:ea typeface="DM Sans"/>
                <a:cs typeface="DM Sans"/>
                <a:sym typeface="DM Sans"/>
              </a:rPr>
              <a:t>Passo a passo</a:t>
            </a:r>
            <a:endParaRPr b="1" sz="4000">
              <a:solidFill>
                <a:schemeClr val="dk1"/>
              </a:solidFill>
              <a:latin typeface="DM Sans"/>
              <a:ea typeface="DM Sans"/>
              <a:cs typeface="DM Sans"/>
              <a:sym typeface="DM Sans"/>
            </a:endParaRPr>
          </a:p>
        </p:txBody>
      </p:sp>
      <p:sp>
        <p:nvSpPr>
          <p:cNvPr id="513" name="Google Shape;513;p77"/>
          <p:cNvSpPr txBox="1"/>
          <p:nvPr/>
        </p:nvSpPr>
        <p:spPr>
          <a:xfrm>
            <a:off x="2690573" y="17314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1</a:t>
            </a:r>
            <a:r>
              <a:rPr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Interpretar o problema</a:t>
            </a:r>
            <a:endParaRPr sz="1350">
              <a:solidFill>
                <a:schemeClr val="dk1"/>
              </a:solidFill>
              <a:latin typeface="DM Sans"/>
              <a:ea typeface="DM Sans"/>
              <a:cs typeface="DM Sans"/>
              <a:sym typeface="DM Sans"/>
            </a:endParaRPr>
          </a:p>
        </p:txBody>
      </p:sp>
      <p:sp>
        <p:nvSpPr>
          <p:cNvPr id="514" name="Google Shape;514;p77"/>
          <p:cNvSpPr txBox="1"/>
          <p:nvPr/>
        </p:nvSpPr>
        <p:spPr>
          <a:xfrm>
            <a:off x="2690573" y="23345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2</a:t>
            </a:r>
            <a:r>
              <a:rPr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Pensar/Planejar a solução</a:t>
            </a:r>
            <a:endParaRPr sz="1350">
              <a:solidFill>
                <a:schemeClr val="dk1"/>
              </a:solidFill>
              <a:latin typeface="DM Sans"/>
              <a:ea typeface="DM Sans"/>
              <a:cs typeface="DM Sans"/>
              <a:sym typeface="DM Sans"/>
            </a:endParaRPr>
          </a:p>
        </p:txBody>
      </p:sp>
      <p:grpSp>
        <p:nvGrpSpPr>
          <p:cNvPr id="515" name="Google Shape;515;p77"/>
          <p:cNvGrpSpPr/>
          <p:nvPr/>
        </p:nvGrpSpPr>
        <p:grpSpPr>
          <a:xfrm>
            <a:off x="2172088" y="3082350"/>
            <a:ext cx="197100" cy="197100"/>
            <a:chOff x="2172088" y="3058775"/>
            <a:chExt cx="197100" cy="197100"/>
          </a:xfrm>
        </p:grpSpPr>
        <p:sp>
          <p:nvSpPr>
            <p:cNvPr id="516" name="Google Shape;516;p77"/>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7"/>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18" name="Google Shape;518;p77"/>
          <p:cNvCxnSpPr>
            <a:endCxn id="516" idx="0"/>
          </p:cNvCxnSpPr>
          <p:nvPr/>
        </p:nvCxnSpPr>
        <p:spPr>
          <a:xfrm>
            <a:off x="2270638" y="2676450"/>
            <a:ext cx="0" cy="405900"/>
          </a:xfrm>
          <a:prstGeom prst="straightConnector1">
            <a:avLst/>
          </a:prstGeom>
          <a:noFill/>
          <a:ln cap="flat" cmpd="sng" w="9525">
            <a:solidFill>
              <a:srgbClr val="DEFC52"/>
            </a:solidFill>
            <a:prstDash val="solid"/>
            <a:round/>
            <a:headEnd len="med" w="med" type="none"/>
            <a:tailEnd len="med" w="med" type="none"/>
          </a:ln>
        </p:spPr>
      </p:cxnSp>
      <p:grpSp>
        <p:nvGrpSpPr>
          <p:cNvPr id="519" name="Google Shape;519;p77"/>
          <p:cNvGrpSpPr/>
          <p:nvPr/>
        </p:nvGrpSpPr>
        <p:grpSpPr>
          <a:xfrm>
            <a:off x="2172088" y="3685475"/>
            <a:ext cx="197100" cy="197100"/>
            <a:chOff x="2172088" y="3661775"/>
            <a:chExt cx="197100" cy="197100"/>
          </a:xfrm>
        </p:grpSpPr>
        <p:sp>
          <p:nvSpPr>
            <p:cNvPr id="520" name="Google Shape;520;p77"/>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7"/>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22" name="Google Shape;522;p77"/>
          <p:cNvCxnSpPr>
            <a:endCxn id="520" idx="0"/>
          </p:cNvCxnSpPr>
          <p:nvPr/>
        </p:nvCxnSpPr>
        <p:spPr>
          <a:xfrm>
            <a:off x="2270638" y="3279575"/>
            <a:ext cx="0" cy="405900"/>
          </a:xfrm>
          <a:prstGeom prst="straightConnector1">
            <a:avLst/>
          </a:prstGeom>
          <a:noFill/>
          <a:ln cap="flat" cmpd="sng" w="9525">
            <a:solidFill>
              <a:srgbClr val="DEFC52"/>
            </a:solidFill>
            <a:prstDash val="solid"/>
            <a:round/>
            <a:headEnd len="med" w="med" type="none"/>
            <a:tailEnd len="med" w="med" type="none"/>
          </a:ln>
        </p:spPr>
      </p:cxnSp>
      <p:sp>
        <p:nvSpPr>
          <p:cNvPr id="523" name="Google Shape;523;p77"/>
          <p:cNvSpPr txBox="1"/>
          <p:nvPr/>
        </p:nvSpPr>
        <p:spPr>
          <a:xfrm>
            <a:off x="2690573" y="298468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3</a:t>
            </a:r>
            <a:r>
              <a:rPr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Construir o código </a:t>
            </a:r>
            <a:endParaRPr sz="1350">
              <a:solidFill>
                <a:schemeClr val="dk1"/>
              </a:solidFill>
              <a:latin typeface="DM Sans"/>
              <a:ea typeface="DM Sans"/>
              <a:cs typeface="DM Sans"/>
              <a:sym typeface="DM Sans"/>
            </a:endParaRPr>
          </a:p>
        </p:txBody>
      </p:sp>
      <p:sp>
        <p:nvSpPr>
          <p:cNvPr id="524" name="Google Shape;524;p77"/>
          <p:cNvSpPr txBox="1"/>
          <p:nvPr/>
        </p:nvSpPr>
        <p:spPr>
          <a:xfrm>
            <a:off x="2690573" y="35878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4</a:t>
            </a:r>
            <a:r>
              <a:rPr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Validar o resultado</a:t>
            </a:r>
            <a:endParaRPr sz="1350">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grpSp>
        <p:nvGrpSpPr>
          <p:cNvPr id="529" name="Google Shape;529;p78"/>
          <p:cNvGrpSpPr/>
          <p:nvPr/>
        </p:nvGrpSpPr>
        <p:grpSpPr>
          <a:xfrm>
            <a:off x="4202551" y="994261"/>
            <a:ext cx="738900" cy="738974"/>
            <a:chOff x="974706" y="2467173"/>
            <a:chExt cx="738900" cy="738900"/>
          </a:xfrm>
        </p:grpSpPr>
        <p:sp>
          <p:nvSpPr>
            <p:cNvPr id="530" name="Google Shape;530;p78"/>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1" name="Google Shape;531;p7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32" name="Google Shape;532;p78"/>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Momento mão na massa</a:t>
            </a:r>
            <a:endParaRPr b="1" sz="4000">
              <a:solidFill>
                <a:schemeClr val="dk1"/>
              </a:solidFill>
              <a:latin typeface="DM Sans"/>
              <a:ea typeface="DM Sans"/>
              <a:cs typeface="DM Sans"/>
              <a:sym typeface="DM Sans"/>
            </a:endParaRPr>
          </a:p>
        </p:txBody>
      </p:sp>
      <p:sp>
        <p:nvSpPr>
          <p:cNvPr id="533" name="Google Shape;533;p78"/>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15 minutos</a:t>
            </a:r>
            <a:endParaRPr sz="2000">
              <a:solidFill>
                <a:srgbClr val="999999"/>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grpSp>
        <p:nvGrpSpPr>
          <p:cNvPr id="538" name="Google Shape;538;p79"/>
          <p:cNvGrpSpPr/>
          <p:nvPr/>
        </p:nvGrpSpPr>
        <p:grpSpPr>
          <a:xfrm>
            <a:off x="501452" y="483061"/>
            <a:ext cx="401518" cy="401518"/>
            <a:chOff x="974706" y="2467173"/>
            <a:chExt cx="738900" cy="738900"/>
          </a:xfrm>
        </p:grpSpPr>
        <p:sp>
          <p:nvSpPr>
            <p:cNvPr id="539" name="Google Shape;539;p79"/>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7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41" name="Google Shape;541;p79"/>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Momento mão na massa</a:t>
            </a:r>
            <a:endParaRPr b="1" sz="4000">
              <a:solidFill>
                <a:schemeClr val="dk1"/>
              </a:solidFill>
              <a:latin typeface="DM Sans"/>
              <a:ea typeface="DM Sans"/>
              <a:cs typeface="DM Sans"/>
              <a:sym typeface="DM Sans"/>
            </a:endParaRPr>
          </a:p>
        </p:txBody>
      </p:sp>
      <p:pic>
        <p:nvPicPr>
          <p:cNvPr id="542" name="Google Shape;542;p7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43" name="Google Shape;543;p79"/>
          <p:cNvSpPr txBox="1"/>
          <p:nvPr/>
        </p:nvSpPr>
        <p:spPr>
          <a:xfrm>
            <a:off x="501450" y="2297050"/>
            <a:ext cx="72558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latin typeface="DM Sans"/>
                <a:ea typeface="DM Sans"/>
                <a:cs typeface="DM Sans"/>
                <a:sym typeface="DM Sans"/>
              </a:rPr>
              <a:t>Descrição da atividade.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a:pPr>
            <a:r>
              <a:rPr lang="pt-BR" sz="1350">
                <a:solidFill>
                  <a:schemeClr val="dk1"/>
                </a:solidFill>
                <a:latin typeface="DM Sans"/>
                <a:ea typeface="DM Sans"/>
                <a:cs typeface="DM Sans"/>
                <a:sym typeface="DM Sans"/>
              </a:rPr>
              <a:t>Crie uma variável chamada saldo e atribua o valor de 950,60. Em seguida, pergunte ao usuário quanto dinheiro ele deseja sacar e armazene a resposta em uma variável chamada saque. Subtraia o valor de saque do valor de saldo e imprima a mensagem "Seu novo saldo é {saldo}."</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a:pPr>
            <a:r>
              <a:rPr lang="pt-BR" sz="1350">
                <a:solidFill>
                  <a:schemeClr val="dk1"/>
                </a:solidFill>
                <a:latin typeface="DM Sans"/>
                <a:ea typeface="DM Sans"/>
                <a:cs typeface="DM Sans"/>
                <a:sym typeface="DM Sans"/>
              </a:rPr>
              <a:t>Faça um programa que crie uma lista com 5 frutas e permita que o usuário digite o nome de uma fruta. Se for uma fruta repetida deverá ser desconsiderada.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a:pPr>
            <a:r>
              <a:rPr lang="pt-BR" sz="1350">
                <a:solidFill>
                  <a:schemeClr val="dk1"/>
                </a:solidFill>
                <a:latin typeface="DM Sans"/>
                <a:ea typeface="DM Sans"/>
                <a:cs typeface="DM Sans"/>
                <a:sym typeface="DM Sans"/>
              </a:rPr>
              <a:t>Faça um programa que peça ao usuário para digitar uma frase e substitua todas as vogais por asteriscos (*).</a:t>
            </a:r>
            <a:endParaRPr sz="1350">
              <a:latin typeface="DM Sans"/>
              <a:ea typeface="DM Sans"/>
              <a:cs typeface="DM Sans"/>
              <a:sym typeface="DM Sans"/>
            </a:endParaRPr>
          </a:p>
        </p:txBody>
      </p:sp>
      <p:sp>
        <p:nvSpPr>
          <p:cNvPr id="544" name="Google Shape;544;p7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3" name="Shape 553"/>
        <p:cNvGrpSpPr/>
        <p:nvPr/>
      </p:nvGrpSpPr>
      <p:grpSpPr>
        <a:xfrm>
          <a:off x="0" y="0"/>
          <a:ext cx="0" cy="0"/>
          <a:chOff x="0" y="0"/>
          <a:chExt cx="0" cy="0"/>
        </a:xfrm>
      </p:grpSpPr>
      <p:sp>
        <p:nvSpPr>
          <p:cNvPr id="554" name="Google Shape;554;p8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555" name="Google Shape;555;p81"/>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81"/>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557" name="Google Shape;557;p81"/>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558" name="Google Shape;558;p81"/>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9" name="Google Shape;559;p81"/>
          <p:cNvCxnSpPr>
            <a:stCxn id="560" idx="6"/>
            <a:endCxn id="555"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561" name="Google Shape;561;p81"/>
          <p:cNvCxnSpPr>
            <a:stCxn id="555" idx="6"/>
            <a:endCxn id="558"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562" name="Google Shape;562;p81"/>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563" name="Google Shape;563;p81"/>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564" name="Google Shape;564;p81"/>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565" name="Google Shape;565;p81"/>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566" name="Google Shape;566;p81"/>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567" name="Google Shape;567;p81"/>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568" name="Google Shape;568;p81"/>
          <p:cNvGrpSpPr/>
          <p:nvPr/>
        </p:nvGrpSpPr>
        <p:grpSpPr>
          <a:xfrm>
            <a:off x="1731113" y="1953850"/>
            <a:ext cx="587100" cy="600300"/>
            <a:chOff x="1731113" y="1953850"/>
            <a:chExt cx="587100" cy="600300"/>
          </a:xfrm>
        </p:grpSpPr>
        <p:sp>
          <p:nvSpPr>
            <p:cNvPr id="560" name="Google Shape;560;p81"/>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81"/>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2"/>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575" name="Google Shape;575;p82"/>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576" name="Google Shape;576;p82"/>
          <p:cNvGrpSpPr/>
          <p:nvPr/>
        </p:nvGrpSpPr>
        <p:grpSpPr>
          <a:xfrm>
            <a:off x="1527125" y="2646775"/>
            <a:ext cx="3705225" cy="923925"/>
            <a:chOff x="4463725" y="2301200"/>
            <a:chExt cx="3705225" cy="923925"/>
          </a:xfrm>
        </p:grpSpPr>
        <p:pic>
          <p:nvPicPr>
            <p:cNvPr id="577" name="Google Shape;577;p82"/>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578" name="Google Shape;578;p82"/>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579" name="Google Shape;579;p82"/>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580" name="Google Shape;580;p82"/>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581" name="Google Shape;581;p82"/>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grpSp>
        <p:nvGrpSpPr>
          <p:cNvPr id="586" name="Google Shape;586;p83"/>
          <p:cNvGrpSpPr/>
          <p:nvPr/>
        </p:nvGrpSpPr>
        <p:grpSpPr>
          <a:xfrm>
            <a:off x="4202550" y="994173"/>
            <a:ext cx="738900" cy="738900"/>
            <a:chOff x="5323100" y="2467173"/>
            <a:chExt cx="738900" cy="738900"/>
          </a:xfrm>
        </p:grpSpPr>
        <p:sp>
          <p:nvSpPr>
            <p:cNvPr id="587" name="Google Shape;587;p8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88" name="Google Shape;588;p83" title="ícono de desafío complementario"/>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589" name="Google Shape;589;p83"/>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Atividades para praticar</a:t>
            </a:r>
            <a:endParaRPr b="1" sz="4000">
              <a:solidFill>
                <a:schemeClr val="dk1"/>
              </a:solidFill>
              <a:highlight>
                <a:srgbClr val="EAFF6A"/>
              </a:highlight>
              <a:latin typeface="DM Sans"/>
              <a:ea typeface="DM Sans"/>
              <a:cs typeface="DM Sans"/>
              <a:sym typeface="DM Sans"/>
            </a:endParaRPr>
          </a:p>
        </p:txBody>
      </p:sp>
      <p:sp>
        <p:nvSpPr>
          <p:cNvPr id="590" name="Google Shape;590;p83"/>
          <p:cNvSpPr txBox="1"/>
          <p:nvPr/>
        </p:nvSpPr>
        <p:spPr>
          <a:xfrm>
            <a:off x="2819100" y="3480925"/>
            <a:ext cx="3505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800">
                <a:solidFill>
                  <a:schemeClr val="dk1"/>
                </a:solidFill>
                <a:latin typeface="DM Sans"/>
                <a:ea typeface="DM Sans"/>
                <a:cs typeface="DM Sans"/>
                <a:sym typeface="DM Sans"/>
              </a:rPr>
              <a:t>DESAFIO COMPLEMENTAR</a:t>
            </a:r>
            <a:endParaRPr sz="1600">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39"/>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Fundamentos de programação I</a:t>
            </a:r>
            <a:endParaRPr b="1" sz="4000">
              <a:solidFill>
                <a:srgbClr val="EAFF6A"/>
              </a:solidFill>
              <a:latin typeface="DM Sans"/>
              <a:ea typeface="DM Sans"/>
              <a:cs typeface="DM Sans"/>
              <a:sym typeface="DM Sans"/>
            </a:endParaRPr>
          </a:p>
        </p:txBody>
      </p:sp>
      <p:sp>
        <p:nvSpPr>
          <p:cNvPr id="145" name="Google Shape;145;p3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02.</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4"/>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Atividades para praticar</a:t>
            </a:r>
            <a:endParaRPr b="1" sz="4000">
              <a:solidFill>
                <a:schemeClr val="dk1"/>
              </a:solidFill>
              <a:latin typeface="DM Sans"/>
              <a:ea typeface="DM Sans"/>
              <a:cs typeface="DM Sans"/>
              <a:sym typeface="DM Sans"/>
            </a:endParaRPr>
          </a:p>
        </p:txBody>
      </p:sp>
      <p:pic>
        <p:nvPicPr>
          <p:cNvPr id="596" name="Google Shape;596;p84"/>
          <p:cNvPicPr preferRelativeResize="0"/>
          <p:nvPr/>
        </p:nvPicPr>
        <p:blipFill>
          <a:blip r:embed="rId3">
            <a:alphaModFix/>
          </a:blip>
          <a:stretch>
            <a:fillRect/>
          </a:stretch>
        </p:blipFill>
        <p:spPr>
          <a:xfrm>
            <a:off x="7811413" y="4692275"/>
            <a:ext cx="1150750" cy="267575"/>
          </a:xfrm>
          <a:prstGeom prst="rect">
            <a:avLst/>
          </a:prstGeom>
          <a:noFill/>
          <a:ln>
            <a:noFill/>
          </a:ln>
        </p:spPr>
      </p:pic>
      <p:grpSp>
        <p:nvGrpSpPr>
          <p:cNvPr id="597" name="Google Shape;597;p84"/>
          <p:cNvGrpSpPr/>
          <p:nvPr/>
        </p:nvGrpSpPr>
        <p:grpSpPr>
          <a:xfrm>
            <a:off x="475507" y="468297"/>
            <a:ext cx="431074" cy="431074"/>
            <a:chOff x="5323100" y="2467173"/>
            <a:chExt cx="738900" cy="738900"/>
          </a:xfrm>
        </p:grpSpPr>
        <p:sp>
          <p:nvSpPr>
            <p:cNvPr id="598" name="Google Shape;598;p8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99" name="Google Shape;599;p84"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600" name="Google Shape;600;p84"/>
          <p:cNvSpPr txBox="1"/>
          <p:nvPr/>
        </p:nvSpPr>
        <p:spPr>
          <a:xfrm>
            <a:off x="930550" y="468275"/>
            <a:ext cx="288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 COMPLEMENTAR</a:t>
            </a:r>
            <a:endParaRPr>
              <a:latin typeface="DM Sans"/>
              <a:ea typeface="DM Sans"/>
              <a:cs typeface="DM Sans"/>
              <a:sym typeface="DM Sans"/>
            </a:endParaRPr>
          </a:p>
        </p:txBody>
      </p:sp>
      <p:sp>
        <p:nvSpPr>
          <p:cNvPr id="601" name="Google Shape;601;p84"/>
          <p:cNvSpPr txBox="1"/>
          <p:nvPr/>
        </p:nvSpPr>
        <p:spPr>
          <a:xfrm>
            <a:off x="457350" y="1638275"/>
            <a:ext cx="3834600" cy="3156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350">
                <a:latin typeface="DM Sans"/>
                <a:ea typeface="DM Sans"/>
                <a:cs typeface="DM Sans"/>
                <a:sym typeface="DM Sans"/>
              </a:rPr>
              <a:t>Descrição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Escreva um programa em Python que calcule o IMC (Índice de Massa Corporal) de uma pessoa. O programa deve solicitar ao usuário o peso em kg e a altura em metros, e em seguida, calcular e imprimir o valor do IMC.</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Faça um programa que crie uma lista vazia e permita que o usuário insira 5 números inteiros na lista.</a:t>
            </a:r>
            <a:endParaRPr sz="1350">
              <a:solidFill>
                <a:schemeClr val="dk2"/>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AutoNum type="arabicPeriod"/>
            </a:pPr>
            <a:r>
              <a:rPr lang="pt-BR" sz="1350">
                <a:solidFill>
                  <a:schemeClr val="dk2"/>
                </a:solidFill>
                <a:latin typeface="DM Sans"/>
                <a:ea typeface="DM Sans"/>
                <a:cs typeface="DM Sans"/>
                <a:sym typeface="DM Sans"/>
              </a:rPr>
              <a:t>Faça um programa que peça ao usuário para digitar uma lista de nomes separados por vírgula e transforme essa lista em uma lista de strings.</a:t>
            </a:r>
            <a:endParaRPr sz="1350" u="sng">
              <a:solidFill>
                <a:srgbClr val="83AEFB"/>
              </a:solidFill>
              <a:latin typeface="DM Sans"/>
              <a:ea typeface="DM Sans"/>
              <a:cs typeface="DM Sans"/>
              <a:sym typeface="DM Sans"/>
            </a:endParaRPr>
          </a:p>
        </p:txBody>
      </p:sp>
      <p:sp>
        <p:nvSpPr>
          <p:cNvPr id="602" name="Google Shape;602;p84"/>
          <p:cNvSpPr txBox="1"/>
          <p:nvPr/>
        </p:nvSpPr>
        <p:spPr>
          <a:xfrm>
            <a:off x="4527575" y="1638275"/>
            <a:ext cx="3834600" cy="207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latin typeface="DM Sans"/>
                <a:ea typeface="DM Sans"/>
                <a:cs typeface="DM Sans"/>
                <a:sym typeface="DM Sans"/>
              </a:rPr>
              <a:t>Formato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Entregar um código .ipynb ou .py com a resolução de cada exercício.</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pt-BR" sz="1350">
                <a:latin typeface="DM Sans"/>
                <a:ea typeface="DM Sans"/>
                <a:cs typeface="DM Sans"/>
                <a:sym typeface="DM Sans"/>
              </a:rPr>
              <a:t>Sugestões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interpretar o problema;</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pensar/planejar a solução;</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construir o código; </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validar o resultado.</a:t>
            </a:r>
            <a:endParaRPr sz="1350">
              <a:solidFill>
                <a:schemeClr val="dk2"/>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5"/>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608" name="Google Shape;608;p85"/>
          <p:cNvSpPr txBox="1"/>
          <p:nvPr/>
        </p:nvSpPr>
        <p:spPr>
          <a:xfrm>
            <a:off x="2109143" y="2502363"/>
            <a:ext cx="4925700" cy="1400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Tipos de v</a:t>
            </a:r>
            <a:r>
              <a:rPr lang="pt-BR" sz="1350">
                <a:solidFill>
                  <a:schemeClr val="lt1"/>
                </a:solidFill>
                <a:latin typeface="DM Sans"/>
                <a:ea typeface="DM Sans"/>
                <a:cs typeface="DM Sans"/>
                <a:sym typeface="DM Sans"/>
              </a:rPr>
              <a:t>ariáveis</a:t>
            </a:r>
            <a:r>
              <a:rPr lang="pt-BR" sz="1350">
                <a:solidFill>
                  <a:schemeClr val="lt1"/>
                </a:solidFill>
                <a:latin typeface="DM Sans"/>
                <a:ea typeface="DM Sans"/>
                <a:cs typeface="DM Sans"/>
                <a:sym typeface="DM Sans"/>
              </a:rPr>
              <a:t> em Python;</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As principais funções e operações da linguagem;</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E</a:t>
            </a:r>
            <a:r>
              <a:rPr lang="pt-BR" sz="1350">
                <a:solidFill>
                  <a:schemeClr val="lt1"/>
                </a:solidFill>
                <a:latin typeface="DM Sans"/>
                <a:ea typeface="DM Sans"/>
                <a:cs typeface="DM Sans"/>
                <a:sym typeface="DM Sans"/>
              </a:rPr>
              <a:t>struturas de dados;</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Principais operações com String.</a:t>
            </a:r>
            <a:endParaRPr sz="1350">
              <a:solidFill>
                <a:schemeClr val="lt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86"/>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40"/>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151" name="Google Shape;151;p40"/>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52" name="Google Shape;152;p40"/>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Tipos de variáveis em Python;</a:t>
            </a:r>
            <a:endParaRPr b="1" sz="1350">
              <a:solidFill>
                <a:schemeClr val="lt1"/>
              </a:solidFill>
              <a:latin typeface="DM Sans"/>
              <a:ea typeface="DM Sans"/>
              <a:cs typeface="DM Sans"/>
              <a:sym typeface="DM Sans"/>
            </a:endParaRPr>
          </a:p>
        </p:txBody>
      </p:sp>
      <p:pic>
        <p:nvPicPr>
          <p:cNvPr id="153" name="Google Shape;153;p40"/>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154" name="Google Shape;154;p40"/>
          <p:cNvSpPr txBox="1"/>
          <p:nvPr/>
        </p:nvSpPr>
        <p:spPr>
          <a:xfrm>
            <a:off x="2690561" y="20547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As principais funções e operações da linguagem;</a:t>
            </a:r>
            <a:endParaRPr b="1" sz="1350">
              <a:solidFill>
                <a:schemeClr val="lt1"/>
              </a:solidFill>
              <a:latin typeface="DM Sans"/>
              <a:ea typeface="DM Sans"/>
              <a:cs typeface="DM Sans"/>
              <a:sym typeface="DM Sans"/>
            </a:endParaRPr>
          </a:p>
        </p:txBody>
      </p:sp>
      <p:pic>
        <p:nvPicPr>
          <p:cNvPr id="155" name="Google Shape;155;p40"/>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156" name="Google Shape;156;p40"/>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Estruturas de dados;</a:t>
            </a:r>
            <a:endParaRPr b="1" sz="1350">
              <a:solidFill>
                <a:schemeClr val="lt1"/>
              </a:solidFill>
              <a:latin typeface="DM Sans"/>
              <a:ea typeface="DM Sans"/>
              <a:cs typeface="DM Sans"/>
              <a:sym typeface="DM Sans"/>
            </a:endParaRPr>
          </a:p>
        </p:txBody>
      </p:sp>
      <p:pic>
        <p:nvPicPr>
          <p:cNvPr id="157" name="Google Shape;157;p40"/>
          <p:cNvPicPr preferRelativeResize="0"/>
          <p:nvPr/>
        </p:nvPicPr>
        <p:blipFill>
          <a:blip r:embed="rId3">
            <a:alphaModFix/>
          </a:blip>
          <a:stretch>
            <a:fillRect/>
          </a:stretch>
        </p:blipFill>
        <p:spPr>
          <a:xfrm>
            <a:off x="2172138" y="3683563"/>
            <a:ext cx="196975" cy="196975"/>
          </a:xfrm>
          <a:prstGeom prst="rect">
            <a:avLst/>
          </a:prstGeom>
          <a:noFill/>
          <a:ln>
            <a:noFill/>
          </a:ln>
        </p:spPr>
      </p:pic>
      <p:sp>
        <p:nvSpPr>
          <p:cNvPr id="158" name="Google Shape;158;p40"/>
          <p:cNvSpPr txBox="1"/>
          <p:nvPr/>
        </p:nvSpPr>
        <p:spPr>
          <a:xfrm>
            <a:off x="2690550" y="35754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Principais operações com String.</a:t>
            </a:r>
            <a:endParaRPr sz="1350">
              <a:solidFill>
                <a:schemeClr val="lt1"/>
              </a:solidFill>
              <a:latin typeface="DM Sans"/>
              <a:ea typeface="DM Sans"/>
              <a:cs typeface="DM Sans"/>
              <a:sym typeface="DM Sans"/>
            </a:endParaRPr>
          </a:p>
        </p:txBody>
      </p:sp>
      <p:cxnSp>
        <p:nvCxnSpPr>
          <p:cNvPr id="159" name="Google Shape;159;p40"/>
          <p:cNvCxnSpPr>
            <a:stCxn id="151" idx="2"/>
            <a:endCxn id="153"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160" name="Google Shape;160;p40"/>
          <p:cNvCxnSpPr>
            <a:stCxn id="153" idx="2"/>
            <a:endCxn id="155"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cxnSp>
        <p:nvCxnSpPr>
          <p:cNvPr id="161" name="Google Shape;161;p40"/>
          <p:cNvCxnSpPr>
            <a:stCxn id="155" idx="2"/>
            <a:endCxn id="157" idx="0"/>
          </p:cNvCxnSpPr>
          <p:nvPr/>
        </p:nvCxnSpPr>
        <p:spPr>
          <a:xfrm flipH="1" rot="-5400000">
            <a:off x="2032575" y="3444962"/>
            <a:ext cx="476700" cy="600"/>
          </a:xfrm>
          <a:prstGeom prst="bentConnector3">
            <a:avLst>
              <a:gd fmla="val 49995"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41"/>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rgbClr val="DEFC52"/>
                </a:solidFill>
                <a:latin typeface="DM Sans"/>
                <a:ea typeface="DM Sans"/>
                <a:cs typeface="DM Sans"/>
                <a:sym typeface="DM Sans"/>
              </a:rPr>
              <a:t>Variáveis</a:t>
            </a:r>
            <a:endParaRPr b="1" sz="4000">
              <a:solidFill>
                <a:srgbClr val="DEFC52"/>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42"/>
          <p:cNvPicPr preferRelativeResize="0"/>
          <p:nvPr/>
        </p:nvPicPr>
        <p:blipFill rotWithShape="1">
          <a:blip r:embed="rId3">
            <a:alphaModFix/>
          </a:blip>
          <a:srcRect b="3051" l="0" r="0" t="3042"/>
          <a:stretch/>
        </p:blipFill>
        <p:spPr>
          <a:xfrm>
            <a:off x="5712875" y="468275"/>
            <a:ext cx="2923972" cy="4118751"/>
          </a:xfrm>
          <a:prstGeom prst="rect">
            <a:avLst/>
          </a:prstGeom>
          <a:noFill/>
          <a:ln>
            <a:noFill/>
          </a:ln>
        </p:spPr>
      </p:pic>
      <p:sp>
        <p:nvSpPr>
          <p:cNvPr id="172" name="Google Shape;172;p4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Variáveis</a:t>
            </a:r>
            <a:endParaRPr b="1" sz="4000">
              <a:solidFill>
                <a:schemeClr val="dk1"/>
              </a:solidFill>
              <a:latin typeface="DM Sans"/>
              <a:ea typeface="DM Sans"/>
              <a:cs typeface="DM Sans"/>
              <a:sym typeface="DM Sans"/>
            </a:endParaRPr>
          </a:p>
        </p:txBody>
      </p:sp>
      <p:sp>
        <p:nvSpPr>
          <p:cNvPr id="173" name="Google Shape;173;p42"/>
          <p:cNvSpPr txBox="1"/>
          <p:nvPr/>
        </p:nvSpPr>
        <p:spPr>
          <a:xfrm>
            <a:off x="457725" y="2211625"/>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1350">
                <a:latin typeface="DM Sans"/>
                <a:ea typeface="DM Sans"/>
                <a:cs typeface="DM Sans"/>
                <a:sym typeface="DM Sans"/>
              </a:rPr>
              <a:t>Em Python, as </a:t>
            </a:r>
            <a:r>
              <a:rPr b="1" lang="pt-BR" sz="1350">
                <a:highlight>
                  <a:srgbClr val="EAFF6A"/>
                </a:highlight>
                <a:latin typeface="DM Sans"/>
                <a:ea typeface="DM Sans"/>
                <a:cs typeface="DM Sans"/>
                <a:sym typeface="DM Sans"/>
              </a:rPr>
              <a:t>variáveis são usadas para armazenar valores.</a:t>
            </a:r>
            <a:r>
              <a:rPr lang="pt-BR" sz="1350">
                <a:latin typeface="DM Sans"/>
                <a:ea typeface="DM Sans"/>
                <a:cs typeface="DM Sans"/>
                <a:sym typeface="DM Sans"/>
              </a:rPr>
              <a:t> As variáveis podem ser definidas com um nome e um valor e podem ser usadas para realizar operações e manipulações de dados.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174" name="Google Shape;174;p42"/>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8" name="Shape 178"/>
        <p:cNvGrpSpPr/>
        <p:nvPr/>
      </p:nvGrpSpPr>
      <p:grpSpPr>
        <a:xfrm>
          <a:off x="0" y="0"/>
          <a:ext cx="0" cy="0"/>
          <a:chOff x="0" y="0"/>
          <a:chExt cx="0" cy="0"/>
        </a:xfrm>
      </p:grpSpPr>
      <p:sp>
        <p:nvSpPr>
          <p:cNvPr id="179" name="Google Shape;179;p43"/>
          <p:cNvSpPr txBox="1"/>
          <p:nvPr>
            <p:ph idx="1" type="body"/>
          </p:nvPr>
        </p:nvSpPr>
        <p:spPr>
          <a:xfrm>
            <a:off x="311700" y="863550"/>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pt-BR">
                <a:latin typeface="DM Sans"/>
                <a:ea typeface="DM Sans"/>
                <a:cs typeface="DM Sans"/>
                <a:sym typeface="DM Sans"/>
              </a:rPr>
              <a:t>⚠️</a:t>
            </a:r>
            <a:r>
              <a:rPr lang="pt-BR">
                <a:solidFill>
                  <a:schemeClr val="dk1"/>
                </a:solidFill>
                <a:latin typeface="DM Sans"/>
                <a:ea typeface="DM Sans"/>
                <a:cs typeface="DM Sans"/>
                <a:sym typeface="DM Sans"/>
              </a:rPr>
              <a:t> </a:t>
            </a:r>
            <a:r>
              <a:rPr b="1" lang="pt-BR">
                <a:solidFill>
                  <a:schemeClr val="dk1"/>
                </a:solidFill>
                <a:latin typeface="DM Sans"/>
                <a:ea typeface="DM Sans"/>
                <a:cs typeface="DM Sans"/>
                <a:sym typeface="DM Sans"/>
              </a:rPr>
              <a:t>Indicações para o(a) professor(a)</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Iremos mostrar algumas variáveis aos estudantes. Você pode escolher se utiliza os slides para fazer a apresentação ou o próprio código.</a:t>
            </a:r>
            <a:endParaRPr>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